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2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5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8737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36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003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8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75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0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3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1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8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5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7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3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2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4B47-FF46-478D-948A-EBE2BAED1B1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B1476A-2B9D-4502-B768-94680E5A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5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819400"/>
            <a:ext cx="6600451" cy="2262781"/>
          </a:xfrm>
        </p:spPr>
        <p:txBody>
          <a:bodyPr>
            <a:normAutofit/>
          </a:bodyPr>
          <a:lstStyle/>
          <a:p>
            <a:r>
              <a:rPr lang="fa-IR" sz="6000" dirty="0" smtClean="0">
                <a:cs typeface="B Nazanin" pitchFamily="2" charset="-78"/>
              </a:rPr>
              <a:t>بسم الله الرحمن الرحیم</a:t>
            </a:r>
            <a:endParaRPr lang="en-US" sz="6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208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229600" cy="5135563"/>
          </a:xfrm>
        </p:spPr>
        <p:txBody>
          <a:bodyPr>
            <a:normAutofit/>
          </a:bodyPr>
          <a:lstStyle/>
          <a:p>
            <a:pPr marL="0" lv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solidFill>
                  <a:prstClr val="black"/>
                </a:solidFill>
                <a:ea typeface="Calibri"/>
                <a:cs typeface="B Nazanin" panose="00000400000000000000" pitchFamily="2" charset="-78"/>
              </a:rPr>
              <a:t>11. تشتت: بیماری روانی و جسمانی</a:t>
            </a:r>
            <a:endParaRPr lang="en-US" sz="2000" dirty="0">
              <a:solidFill>
                <a:prstClr val="black"/>
              </a:solidFill>
              <a:ea typeface="Calibri"/>
              <a:cs typeface="B Nazanin" panose="00000400000000000000" pitchFamily="2" charset="-78"/>
            </a:endParaRPr>
          </a:p>
          <a:p>
            <a:pPr marL="0" lv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solidFill>
                  <a:prstClr val="black"/>
                </a:solidFill>
                <a:ea typeface="Calibri"/>
                <a:cs typeface="B Nazanin" panose="00000400000000000000" pitchFamily="2" charset="-78"/>
              </a:rPr>
              <a:t>(برخی ها: تشت را بیماری «تمدن» دانسته اند در حالی که به نظر شهید مطهری: معضل «بی توحیدی» {مقایسه مؤمن در شهر و روستا})</a:t>
            </a:r>
            <a:endParaRPr lang="en-US" sz="2000" dirty="0">
              <a:solidFill>
                <a:prstClr val="black"/>
              </a:solidFill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fa-IR" sz="2800" dirty="0"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 smtClean="0">
                <a:ea typeface="Calibri"/>
                <a:cs typeface="B Nazanin" panose="00000400000000000000" pitchFamily="2" charset="-78"/>
              </a:rPr>
              <a:t>12. 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انقلاب فرهنگی: استمرار در تغییر فکرها بر مبنای اصول ثابت 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0" algn="r" rtl="1">
              <a:lnSpc>
                <a:spcPct val="115000"/>
              </a:lnSpc>
              <a:buFont typeface="Symbol"/>
              <a:buChar char="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نقطه شروع انقلاب: فکری و فرهنگی (ایجاد آمادگی فکری و فرهنگی)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0" algn="r" rtl="1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دلیل استمرار انقلاب فرهنگی: تغییرات در اقتضاءات زمان: تطبیق ثابتات بر متغیرات زمان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endParaRPr lang="fa-IR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3917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7239000"/>
          </a:xfrm>
        </p:spPr>
        <p:txBody>
          <a:bodyPr>
            <a:noAutofit/>
          </a:bodyPr>
          <a:lstStyle/>
          <a:p>
            <a:pPr marL="0" indent="0" algn="r" rtl="1">
              <a:spcAft>
                <a:spcPts val="1000"/>
              </a:spcAft>
              <a:buNone/>
            </a:pPr>
            <a:r>
              <a:rPr lang="fa-IR" sz="2400" dirty="0">
                <a:solidFill>
                  <a:schemeClr val="accent4"/>
                </a:solidFill>
                <a:ea typeface="Calibri"/>
                <a:cs typeface="B Nazanin" panose="00000400000000000000" pitchFamily="2" charset="-78"/>
              </a:rPr>
              <a:t>13. چه کنیم اراده ما قوی شود؟ </a:t>
            </a:r>
            <a:endParaRPr lang="en-US" sz="2400" dirty="0">
              <a:solidFill>
                <a:schemeClr val="accent4"/>
              </a:solidFill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spcAft>
                <a:spcPts val="1000"/>
              </a:spcAft>
              <a:buNone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شهید مطهری: ارکان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شخصیت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      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رکن 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بینش (فکرو ذهن)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spcAft>
                <a:spcPts val="1000"/>
              </a:spcAft>
              <a:buSzPts val="1400"/>
              <a:buNone/>
            </a:pPr>
            <a:r>
              <a:rPr lang="fa-IR" sz="2000" dirty="0" smtClean="0">
                <a:ea typeface="Calibri"/>
                <a:cs typeface="B Nazanin" panose="00000400000000000000" pitchFamily="2" charset="-78"/>
              </a:rPr>
              <a:t>                                         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   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رکن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گرایش  (قلب و درون): اراده مربوط به گرایش  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fa-IR" sz="2000" dirty="0">
                <a:solidFill>
                  <a:srgbClr val="0070C0"/>
                </a:solidFill>
                <a:ea typeface="Calibri"/>
                <a:cs typeface="B Nazanin" panose="00000400000000000000" pitchFamily="2" charset="-78"/>
              </a:rPr>
              <a:t>مراحل ایجاد اراده:</a:t>
            </a:r>
            <a:endParaRPr lang="en-US" sz="2000" dirty="0">
              <a:solidFill>
                <a:srgbClr val="0070C0"/>
              </a:solidFill>
              <a:ea typeface="Calibri"/>
              <a:cs typeface="B Nazanin" panose="00000400000000000000" pitchFamily="2" charset="-78"/>
            </a:endParaRP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تصور غایت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تصدیق غایت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ایجاد شوق                                                           </a:t>
            </a:r>
            <a:endParaRPr lang="en-US" sz="2000" dirty="0" smtClean="0">
              <a:ea typeface="Calibri"/>
              <a:cs typeface="B Nazanin" panose="00000400000000000000" pitchFamily="2" charset="-78"/>
            </a:endParaRP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شوق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مؤکد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تصمیم (اراده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)                           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عمل...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spcAft>
                <a:spcPts val="1000"/>
              </a:spcAft>
              <a:buNone/>
            </a:pPr>
            <a:endParaRPr lang="fa-IR" sz="300" dirty="0" smtClean="0">
              <a:ea typeface="Calibri"/>
              <a:cs typeface="B Nazanin" panose="00000400000000000000" pitchFamily="2" charset="-78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fa-IR" sz="2000" dirty="0" smtClean="0">
                <a:solidFill>
                  <a:srgbClr val="0070C0"/>
                </a:solidFill>
                <a:ea typeface="Calibri"/>
                <a:cs typeface="B Nazanin" panose="00000400000000000000" pitchFamily="2" charset="-78"/>
              </a:rPr>
              <a:t>راهکار </a:t>
            </a:r>
            <a:r>
              <a:rPr lang="fa-IR" sz="2000" dirty="0">
                <a:solidFill>
                  <a:srgbClr val="0070C0"/>
                </a:solidFill>
                <a:ea typeface="Calibri"/>
                <a:cs typeface="B Nazanin" panose="00000400000000000000" pitchFamily="2" charset="-78"/>
              </a:rPr>
              <a:t>تقویت اراده: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عمل کردن خود ایجاد کننده اراده برای عمل بعدی است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تا حد امکان کم کردن تشتت ها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در نظر گرفتن یک کار معین و انجام دادن آن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spcAft>
                <a:spcPts val="1000"/>
              </a:spcAft>
              <a:buNone/>
            </a:pPr>
            <a:endParaRPr lang="fa-IR" sz="1050" dirty="0" smtClean="0"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spcAft>
                <a:spcPts val="1000"/>
              </a:spcAft>
              <a:buNone/>
            </a:pPr>
            <a:endParaRPr lang="en-US" sz="1600" dirty="0">
              <a:ea typeface="Calibri"/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sz="1600" dirty="0">
              <a:cs typeface="B Nazanin" panose="00000400000000000000" pitchFamily="2" charset="-78"/>
            </a:endParaRPr>
          </a:p>
        </p:txBody>
      </p:sp>
      <p:sp>
        <p:nvSpPr>
          <p:cNvPr id="4" name="Right Bracket 3"/>
          <p:cNvSpPr/>
          <p:nvPr/>
        </p:nvSpPr>
        <p:spPr>
          <a:xfrm>
            <a:off x="6248400" y="990600"/>
            <a:ext cx="152400" cy="609600"/>
          </a:xfrm>
          <a:prstGeom prst="rightBracket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7555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696200" cy="5135563"/>
          </a:xfrm>
        </p:spPr>
        <p:txBody>
          <a:bodyPr/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4800" dirty="0">
                <a:solidFill>
                  <a:schemeClr val="accent3"/>
                </a:solidFill>
                <a:ea typeface="Calibri"/>
                <a:cs typeface="B Nazanin" panose="00000400000000000000" pitchFamily="2" charset="-78"/>
              </a:rPr>
              <a:t>راهکار موحد شدن چیست</a:t>
            </a:r>
            <a:r>
              <a:rPr lang="fa-IR" sz="4800" dirty="0" smtClean="0">
                <a:solidFill>
                  <a:schemeClr val="accent3"/>
                </a:solidFill>
                <a:ea typeface="Calibri"/>
                <a:cs typeface="B Nazanin" panose="00000400000000000000" pitchFamily="2" charset="-78"/>
              </a:rPr>
              <a:t>؟</a:t>
            </a: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b="1" dirty="0">
              <a:ea typeface="Calibri"/>
              <a:cs typeface="B Nazanin" panose="00000400000000000000" pitchFamily="2" charset="-78"/>
            </a:endParaRPr>
          </a:p>
          <a:p>
            <a:pPr marL="800100" lvl="2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800" dirty="0">
                <a:ea typeface="Calibri"/>
                <a:cs typeface="B Nazanin" panose="00000400000000000000" pitchFamily="2" charset="-78"/>
              </a:rPr>
              <a:t>الف) استدلال، تفکر و تعقل</a:t>
            </a:r>
            <a:endParaRPr lang="en-US" sz="2800" dirty="0">
              <a:ea typeface="Calibri"/>
              <a:cs typeface="B Nazanin" panose="00000400000000000000" pitchFamily="2" charset="-78"/>
            </a:endParaRPr>
          </a:p>
          <a:p>
            <a:pPr marL="800100" lvl="2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800" dirty="0">
                <a:ea typeface="Calibri"/>
                <a:cs typeface="B Nazanin" panose="00000400000000000000" pitchFamily="2" charset="-78"/>
              </a:rPr>
              <a:t>ب) تجربه و شهود</a:t>
            </a:r>
            <a:endParaRPr lang="en-US" sz="2800" dirty="0">
              <a:ea typeface="Calibri"/>
              <a:cs typeface="B Nazanin" panose="00000400000000000000" pitchFamily="2" charset="-78"/>
            </a:endParaRPr>
          </a:p>
          <a:p>
            <a:pPr marL="800100" lvl="2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800" dirty="0">
                <a:ea typeface="Calibri"/>
                <a:cs typeface="B Nazanin" panose="00000400000000000000" pitchFamily="2" charset="-78"/>
              </a:rPr>
              <a:t>ج) هم تفکر و تعقل و هم تجربه و شهود</a:t>
            </a:r>
            <a:endParaRPr lang="en-US" sz="2800" dirty="0">
              <a:ea typeface="Calibri"/>
              <a:cs typeface="B Nazanin" panose="00000400000000000000" pitchFamily="2" charset="-78"/>
            </a:endParaRPr>
          </a:p>
          <a:p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413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3048000"/>
          </a:xfrm>
        </p:spPr>
        <p:txBody>
          <a:bodyPr/>
          <a:lstStyle/>
          <a:p>
            <a:pPr marL="0" indent="0" algn="ctr" rtl="1">
              <a:lnSpc>
                <a:spcPct val="130000"/>
              </a:lnSpc>
              <a:spcAft>
                <a:spcPts val="0"/>
              </a:spcAft>
              <a:buNone/>
            </a:pPr>
            <a:r>
              <a:rPr lang="ar-SA" sz="3600" dirty="0">
                <a:solidFill>
                  <a:schemeClr val="accent3"/>
                </a:solidFill>
                <a:latin typeface="Cambria"/>
                <a:ea typeface="Times New Roman"/>
                <a:cs typeface="B Nazanin" panose="00000400000000000000" pitchFamily="2" charset="-78"/>
              </a:rPr>
              <a:t>فصل دوم (ضمیمه): </a:t>
            </a:r>
            <a:endParaRPr lang="fa-IR" sz="3600" dirty="0" smtClean="0">
              <a:solidFill>
                <a:schemeClr val="accent3"/>
              </a:solidFill>
              <a:latin typeface="Cambria"/>
              <a:ea typeface="Times New Roman"/>
              <a:cs typeface="B Nazanin" panose="00000400000000000000" pitchFamily="2" charset="-78"/>
            </a:endParaRPr>
          </a:p>
          <a:p>
            <a:pPr marL="0" indent="0" algn="ctr" rtl="1">
              <a:lnSpc>
                <a:spcPct val="130000"/>
              </a:lnSpc>
              <a:spcAft>
                <a:spcPts val="0"/>
              </a:spcAft>
              <a:buNone/>
            </a:pPr>
            <a:r>
              <a:rPr lang="ar-SA" sz="5400" dirty="0" smtClean="0">
                <a:solidFill>
                  <a:schemeClr val="accent3"/>
                </a:solidFill>
                <a:latin typeface="Cambria"/>
                <a:ea typeface="Times New Roman"/>
                <a:cs typeface="B Nazanin" panose="00000400000000000000" pitchFamily="2" charset="-78"/>
              </a:rPr>
              <a:t>آزادی </a:t>
            </a:r>
            <a:r>
              <a:rPr lang="ar-SA" sz="5400" dirty="0">
                <a:solidFill>
                  <a:schemeClr val="accent3"/>
                </a:solidFill>
                <a:latin typeface="Cambria"/>
                <a:ea typeface="Times New Roman"/>
                <a:cs typeface="B Nazanin" panose="00000400000000000000" pitchFamily="2" charset="-78"/>
              </a:rPr>
              <a:t>و بردگی در اسلام</a:t>
            </a:r>
            <a:endParaRPr lang="en-US" sz="7200" dirty="0">
              <a:solidFill>
                <a:schemeClr val="accent3"/>
              </a:solidFill>
              <a:ea typeface="Calibri"/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23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04800"/>
            <a:ext cx="7086600" cy="6400800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30000"/>
              </a:lnSpc>
              <a:spcAft>
                <a:spcPts val="0"/>
              </a:spcAft>
              <a:buNone/>
            </a:pPr>
            <a:r>
              <a:rPr lang="ar-SA" sz="2800" dirty="0" smtClean="0">
                <a:solidFill>
                  <a:schemeClr val="accent3"/>
                </a:solidFill>
                <a:latin typeface="Cambria"/>
                <a:ea typeface="Times New Roman"/>
                <a:cs typeface="B Nazanin" panose="00000400000000000000" pitchFamily="2" charset="-78"/>
              </a:rPr>
              <a:t>ضرورت </a:t>
            </a:r>
            <a:r>
              <a:rPr lang="ar-SA" sz="2800" dirty="0">
                <a:solidFill>
                  <a:schemeClr val="accent3"/>
                </a:solidFill>
                <a:latin typeface="Cambria"/>
                <a:ea typeface="Times New Roman"/>
                <a:cs typeface="B Nazanin" panose="00000400000000000000" pitchFamily="2" charset="-78"/>
              </a:rPr>
              <a:t>بحث</a:t>
            </a:r>
            <a:endParaRPr lang="en-US" sz="2800" dirty="0">
              <a:solidFill>
                <a:schemeClr val="accent3"/>
              </a:solidFill>
              <a:ea typeface="Calibri"/>
              <a:cs typeface="B Nazanin" panose="00000400000000000000" pitchFamily="2" charset="-78"/>
            </a:endParaRPr>
          </a:p>
          <a:p>
            <a:pPr lvl="0" algn="just" rtl="1">
              <a:lnSpc>
                <a:spcPct val="110000"/>
              </a:lnSpc>
              <a:buFont typeface="+mj-lt"/>
              <a:buAutoNum type="arabicPeriod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با توجه به قطعی بودن اصل عدالت در اسلام چرا نظام ظالمانه بردگی توسط اسلام نسخ نشد و پذیرفته شد؟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0" algn="just" rtl="1">
              <a:lnSpc>
                <a:spcPct val="110000"/>
              </a:lnSpc>
              <a:buFont typeface="+mj-lt"/>
              <a:buAutoNum type="arabicPeriod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بررسی علل پذیرش بردگی در دین اسلام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0" algn="just" rtl="1">
              <a:lnSpc>
                <a:spcPct val="110000"/>
              </a:lnSpc>
              <a:buFont typeface="+mj-lt"/>
              <a:buAutoNum type="arabicPeriod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احیاگری تفکر دینی در مورد موضوع «بردگی» 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indent="0" algn="just" rtl="1">
              <a:lnSpc>
                <a:spcPct val="115000"/>
              </a:lnSpc>
              <a:spcAft>
                <a:spcPts val="1000"/>
              </a:spcAft>
              <a:buNone/>
            </a:pPr>
            <a:endParaRPr lang="fa-IR" sz="2000" dirty="0" smtClean="0">
              <a:ea typeface="Calibri"/>
              <a:cs typeface="B Nazanin" panose="00000400000000000000" pitchFamily="2" charset="-78"/>
            </a:endParaRPr>
          </a:p>
          <a:p>
            <a:pPr indent="0" algn="just" rtl="1">
              <a:lnSpc>
                <a:spcPct val="115000"/>
              </a:lnSpc>
              <a:spcAft>
                <a:spcPts val="1000"/>
              </a:spcAft>
              <a:buNone/>
            </a:pPr>
            <a:endParaRPr lang="fa-IR" sz="2000" dirty="0">
              <a:ea typeface="Calibri"/>
              <a:cs typeface="B Nazanin" panose="00000400000000000000" pitchFamily="2" charset="-78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 smtClean="0">
                <a:solidFill>
                  <a:schemeClr val="accent3"/>
                </a:solidFill>
                <a:latin typeface="2  Nazanin"/>
                <a:ea typeface="Calibri"/>
                <a:cs typeface="B Nazanin" pitchFamily="2" charset="-78"/>
              </a:rPr>
              <a:t>طرح </a:t>
            </a:r>
            <a:r>
              <a:rPr lang="fa-IR" sz="2400" dirty="0" smtClean="0">
                <a:solidFill>
                  <a:schemeClr val="accent3"/>
                </a:solidFill>
                <a:latin typeface="2  Nazanin"/>
                <a:ea typeface="Calibri"/>
                <a:cs typeface="B Nazanin" pitchFamily="2" charset="-78"/>
              </a:rPr>
              <a:t>بحث: بردگی در اسلام در چه موردی پذیرفته شده است؟</a:t>
            </a:r>
            <a:endParaRPr lang="en-US" sz="2400" dirty="0">
              <a:solidFill>
                <a:schemeClr val="accent3"/>
              </a:solidFill>
              <a:latin typeface="2  Nazanin"/>
              <a:ea typeface="Calibri"/>
              <a:cs typeface="B Nazanin" pitchFamily="2" charset="-78"/>
            </a:endParaRPr>
          </a:p>
          <a:p>
            <a:pPr marL="0" indent="0" algn="just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بردگی در اسلام: فقط در مورد اسیران جنگی پذیرفته شده است (کافران و مشرکانی که اسلام به آن ها عرضه شده و نپذیرفته اند و به جنگ مسلمین آمده اند و مسلمانان برای دفاع از خودشان می جنگند می توانند از آن ها اسیر جنگی بگیرند.)</a:t>
            </a:r>
            <a:endParaRPr lang="en-US" sz="2000" dirty="0" smtClean="0">
              <a:ea typeface="Calibri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697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8229600" cy="6172200"/>
          </a:xfrm>
        </p:spPr>
        <p:txBody>
          <a:bodyPr>
            <a:normAutofit/>
          </a:bodyPr>
          <a:lstStyle/>
          <a:p>
            <a:pPr marL="0" indent="0" algn="r" rtl="1">
              <a:spcAft>
                <a:spcPts val="1000"/>
              </a:spcAft>
              <a:buNone/>
            </a:pPr>
            <a:r>
              <a:rPr lang="fa-IR" sz="2400" dirty="0">
                <a:solidFill>
                  <a:schemeClr val="accent3"/>
                </a:solidFill>
                <a:ea typeface="Calibri"/>
                <a:cs typeface="B Nazanin" panose="00000400000000000000" pitchFamily="2" charset="-78"/>
              </a:rPr>
              <a:t>تفاوت بردگی اسلامی با بردگی در دیگر ممالک:</a:t>
            </a:r>
            <a:endParaRPr lang="en-US" sz="2400" dirty="0">
              <a:solidFill>
                <a:schemeClr val="accent3"/>
              </a:solidFill>
              <a:ea typeface="Calibri"/>
              <a:cs typeface="B Nazanin" panose="00000400000000000000" pitchFamily="2" charset="-78"/>
            </a:endParaRPr>
          </a:p>
          <a:p>
            <a:pPr lvl="1">
              <a:spcAft>
                <a:spcPts val="1000"/>
              </a:spcAft>
              <a:buFont typeface="Arial"/>
              <a:buChar char="-"/>
            </a:pPr>
            <a:r>
              <a:rPr lang="ar-SA" sz="2000" dirty="0">
                <a:ea typeface="Calibri"/>
                <a:cs typeface="B Nazanin" panose="00000400000000000000" pitchFamily="2" charset="-78"/>
              </a:rPr>
              <a:t>برخورداری از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مساوات، </a:t>
            </a:r>
            <a:r>
              <a:rPr lang="ar-SA" sz="2000" dirty="0" smtClean="0">
                <a:ea typeface="Calibri"/>
                <a:cs typeface="B Nazanin" panose="00000400000000000000" pitchFamily="2" charset="-78"/>
              </a:rPr>
              <a:t>حقوق </a:t>
            </a:r>
            <a:r>
              <a:rPr lang="ar-SA" sz="2000" dirty="0">
                <a:ea typeface="Calibri"/>
                <a:cs typeface="B Nazanin" panose="00000400000000000000" pitchFamily="2" charset="-78"/>
              </a:rPr>
              <a:t>کامل و کرامت انسانی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spcAft>
                <a:spcPts val="1000"/>
              </a:spcAft>
              <a:buFont typeface="Arial"/>
              <a:buChar char="-"/>
            </a:pPr>
            <a:r>
              <a:rPr lang="ar-SA" sz="2000" dirty="0">
                <a:ea typeface="Calibri"/>
                <a:cs typeface="B Nazanin" panose="00000400000000000000" pitchFamily="2" charset="-78"/>
              </a:rPr>
              <a:t>وظایف تعلیم و تربیتی در قبال بردگان: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بردگی در اسلام:  دالانی برای تربیت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lvl="0" indent="0" algn="r" rtl="1">
              <a:spcAft>
                <a:spcPts val="1000"/>
              </a:spcAft>
              <a:buNone/>
            </a:pPr>
            <a:endParaRPr lang="fa-IR" sz="2000" dirty="0" smtClean="0">
              <a:ea typeface="Calibri"/>
              <a:cs typeface="B Nazanin" panose="00000400000000000000" pitchFamily="2" charset="-78"/>
            </a:endParaRPr>
          </a:p>
          <a:p>
            <a:pPr marL="0" lvl="0" indent="0" algn="r" rtl="1">
              <a:spcAft>
                <a:spcPts val="1000"/>
              </a:spcAft>
              <a:buNone/>
            </a:pP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spcAft>
                <a:spcPts val="1000"/>
              </a:spcAft>
              <a:buNone/>
            </a:pPr>
            <a:r>
              <a:rPr lang="fa-IR" sz="2400" dirty="0">
                <a:solidFill>
                  <a:schemeClr val="accent3"/>
                </a:solidFill>
                <a:ea typeface="Calibri"/>
                <a:cs typeface="B Nazanin" panose="00000400000000000000" pitchFamily="2" charset="-78"/>
              </a:rPr>
              <a:t>نگاهی بر جایگاه بردگان در جوامع اسلامی:</a:t>
            </a:r>
            <a:endParaRPr lang="en-US" sz="2400" dirty="0">
              <a:solidFill>
                <a:schemeClr val="accent3"/>
              </a:solidFill>
              <a:ea typeface="Calibri"/>
              <a:cs typeface="B Nazanin" panose="00000400000000000000" pitchFamily="2" charset="-78"/>
            </a:endParaRPr>
          </a:p>
          <a:p>
            <a:pPr lvl="1">
              <a:spcAft>
                <a:spcPts val="1000"/>
              </a:spcAft>
              <a:buFont typeface="Arial"/>
              <a:buChar char="-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وزرا و امرای زیادی از میان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بردگان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spcAft>
                <a:spcPts val="1000"/>
              </a:spcAft>
              <a:buFont typeface="Arial"/>
              <a:buChar char="-"/>
            </a:pPr>
            <a:r>
              <a:rPr lang="ar-SA" sz="2000" dirty="0">
                <a:ea typeface="Calibri"/>
                <a:cs typeface="B Nazanin" panose="00000400000000000000" pitchFamily="2" charset="-78"/>
              </a:rPr>
              <a:t>مادر بسیاری از ائمه (ع): برده بودند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spcAft>
                <a:spcPts val="1000"/>
              </a:spcAft>
              <a:buFont typeface="Arial"/>
              <a:buChar char="-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بسیاری از فرماندهان سپاه اسلام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بودن</a:t>
            </a:r>
          </a:p>
          <a:p>
            <a:pPr lvl="1">
              <a:spcAft>
                <a:spcPts val="1000"/>
              </a:spcAft>
              <a:buFont typeface="Arial"/>
              <a:buChar char="-"/>
            </a:pP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بسیاری از شاگردان مکتب ائمه (ع) (از جمله امام صادق): از میان بردگان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129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533400"/>
            <a:ext cx="7162800" cy="57451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30000"/>
              </a:lnSpc>
              <a:spcAft>
                <a:spcPts val="0"/>
              </a:spcAft>
              <a:buNone/>
            </a:pPr>
            <a:r>
              <a:rPr lang="fa-IR" sz="3200" dirty="0">
                <a:solidFill>
                  <a:schemeClr val="accent3"/>
                </a:solidFill>
                <a:latin typeface="Times New Roman"/>
                <a:ea typeface="Calibri"/>
                <a:cs typeface="B Nazanin" panose="00000400000000000000" pitchFamily="2" charset="-78"/>
              </a:rPr>
              <a:t>اشکال ظالمانه بودن ذات بردگی و پاسخ به </a:t>
            </a:r>
            <a:r>
              <a:rPr lang="fa-IR" sz="3200" dirty="0" smtClean="0">
                <a:solidFill>
                  <a:schemeClr val="accent3"/>
                </a:solidFill>
                <a:latin typeface="Times New Roman"/>
                <a:ea typeface="Calibri"/>
                <a:cs typeface="B Nazanin" panose="00000400000000000000" pitchFamily="2" charset="-78"/>
              </a:rPr>
              <a:t>آن</a:t>
            </a:r>
          </a:p>
          <a:p>
            <a:pPr marL="0" indent="0" algn="ctr" rtl="1">
              <a:lnSpc>
                <a:spcPct val="130000"/>
              </a:lnSpc>
              <a:spcAft>
                <a:spcPts val="0"/>
              </a:spcAft>
              <a:buNone/>
            </a:pPr>
            <a:endParaRPr lang="en-US" sz="1200" dirty="0">
              <a:solidFill>
                <a:schemeClr val="accent3"/>
              </a:solidFill>
              <a:ea typeface="Calibri"/>
              <a:cs typeface="B Nazanin" panose="00000400000000000000" pitchFamily="2" charset="-78"/>
            </a:endParaRPr>
          </a:p>
          <a:p>
            <a:pPr marL="0" indent="0" algn="just" rtl="1">
              <a:lnSpc>
                <a:spcPct val="130000"/>
              </a:lnSpc>
              <a:spcAft>
                <a:spcPts val="0"/>
              </a:spcAft>
              <a:buNone/>
            </a:pPr>
            <a:r>
              <a:rPr lang="fa-IR" sz="2000" dirty="0" smtClean="0">
                <a:solidFill>
                  <a:srgbClr val="0070C0"/>
                </a:solidFill>
                <a:latin typeface="Times New Roman"/>
                <a:ea typeface="Calibri"/>
                <a:cs typeface="B Nazanin" panose="00000400000000000000" pitchFamily="2" charset="-78"/>
              </a:rPr>
              <a:t>طرح شبهه: </a:t>
            </a:r>
            <a:r>
              <a:rPr lang="fa-IR" sz="2000" dirty="0" smtClean="0">
                <a:latin typeface="Times New Roman"/>
                <a:ea typeface="Calibri"/>
                <a:cs typeface="B Nazanin" panose="00000400000000000000" pitchFamily="2" charset="-78"/>
              </a:rPr>
              <a:t>اشکالی </a:t>
            </a:r>
            <a:r>
              <a:rPr lang="fa-IR" sz="2000" dirty="0">
                <a:latin typeface="Times New Roman"/>
                <a:ea typeface="Calibri"/>
                <a:cs typeface="B Nazanin" panose="00000400000000000000" pitchFamily="2" charset="-78"/>
              </a:rPr>
              <a:t>که مطرح می شود این است که نظام برگی ظالمانه است و اسلام هرچه که با برده ها خوب رفتار کند بازهم اصل بردگی را پذیرفته است. </a:t>
            </a:r>
            <a:endParaRPr lang="fa-IR" sz="2000" dirty="0" smtClean="0">
              <a:latin typeface="Times New Roman"/>
              <a:ea typeface="Calibri"/>
              <a:cs typeface="B Nazanin" panose="00000400000000000000" pitchFamily="2" charset="-78"/>
            </a:endParaRPr>
          </a:p>
          <a:p>
            <a:pPr marL="0" indent="0" algn="just" rtl="1">
              <a:lnSpc>
                <a:spcPct val="130000"/>
              </a:lnSpc>
              <a:spcAft>
                <a:spcPts val="0"/>
              </a:spcAft>
              <a:buNone/>
            </a:pPr>
            <a:endParaRPr lang="en-US" sz="300" dirty="0">
              <a:ea typeface="Calibri"/>
              <a:cs typeface="B Nazanin" panose="00000400000000000000" pitchFamily="2" charset="-78"/>
            </a:endParaRPr>
          </a:p>
          <a:p>
            <a:pPr lvl="0" algn="just" rtl="1">
              <a:lnSpc>
                <a:spcPct val="130000"/>
              </a:lnSpc>
              <a:buFont typeface="Wingdings" pitchFamily="2" charset="2"/>
              <a:buChar char="v"/>
            </a:pPr>
            <a:r>
              <a:rPr lang="ar-SA" sz="2000" dirty="0">
                <a:latin typeface="Times New Roman"/>
                <a:ea typeface="Calibri"/>
                <a:cs typeface="B Nazanin" panose="00000400000000000000" pitchFamily="2" charset="-78"/>
              </a:rPr>
              <a:t>پاسخ آن است که اساسا چه کسی گفته است که انسان آزاد آفریده شده است. خلقت می خواهد استعدادهای بشر آزادانه به فعلیت برسد نه این که میل و اراده­اش آزاد باشد. پس باید ببینیم بردگی با چه هدفی صورت می گیرد. </a:t>
            </a:r>
            <a:endParaRPr lang="fa-IR" sz="2000" dirty="0" smtClean="0">
              <a:latin typeface="Times New Roman"/>
              <a:ea typeface="Calibri"/>
              <a:cs typeface="B Nazanin" panose="00000400000000000000" pitchFamily="2" charset="-78"/>
            </a:endParaRPr>
          </a:p>
          <a:p>
            <a:pPr lvl="0" algn="just" rtl="1">
              <a:lnSpc>
                <a:spcPct val="130000"/>
              </a:lnSpc>
              <a:buFont typeface="Wingdings" pitchFamily="2" charset="2"/>
              <a:buChar char="v"/>
            </a:pPr>
            <a:endParaRPr lang="en-US" sz="800" dirty="0">
              <a:ea typeface="Calibri"/>
              <a:cs typeface="B Nazanin" panose="00000400000000000000" pitchFamily="2" charset="-78"/>
            </a:endParaRPr>
          </a:p>
          <a:p>
            <a:pPr lvl="1" indent="-342900" algn="just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SA" sz="2000" dirty="0">
                <a:latin typeface="Times New Roman"/>
                <a:ea typeface="Calibri"/>
                <a:cs typeface="B Nazanin" panose="00000400000000000000" pitchFamily="2" charset="-78"/>
              </a:rPr>
              <a:t>بردگی در اسلام: بردگی امیال بشر برای تربیت و به فعلیت رساندن خود </a:t>
            </a:r>
            <a:r>
              <a:rPr lang="ar-SA" sz="2000" dirty="0" smtClean="0">
                <a:latin typeface="Times New Roman"/>
                <a:ea typeface="Calibri"/>
                <a:cs typeface="B Nazanin" panose="00000400000000000000" pitchFamily="2" charset="-78"/>
              </a:rPr>
              <a:t>عالی</a:t>
            </a:r>
            <a:r>
              <a:rPr lang="fa-IR" sz="2000" dirty="0" smtClean="0">
                <a:latin typeface="Times New Roman"/>
                <a:ea typeface="Calibri"/>
                <a:cs typeface="B Nazanin" panose="00000400000000000000" pitchFamily="2" charset="-78"/>
              </a:rPr>
              <a:t> (بردگی: دالان تربیت انسان ها)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endParaRPr lang="fa-IR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807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533400"/>
            <a:ext cx="6858000" cy="6553200"/>
          </a:xfrm>
        </p:spPr>
        <p:txBody>
          <a:bodyPr>
            <a:noAutofit/>
          </a:bodyPr>
          <a:lstStyle/>
          <a:p>
            <a:pPr marL="114300" indent="0" algn="ctr" rtl="1">
              <a:spcAft>
                <a:spcPts val="1000"/>
              </a:spcAft>
              <a:buNone/>
              <a:tabLst>
                <a:tab pos="1143635" algn="l"/>
              </a:tabLst>
            </a:pPr>
            <a:r>
              <a:rPr lang="fa-IR" sz="3200" dirty="0" smtClean="0">
                <a:solidFill>
                  <a:schemeClr val="accent4"/>
                </a:solidFill>
                <a:ea typeface="Calibri"/>
                <a:cs typeface="B Nazanin" panose="00000400000000000000" pitchFamily="2" charset="-78"/>
              </a:rPr>
              <a:t>اشكال </a:t>
            </a:r>
            <a:r>
              <a:rPr lang="fa-IR" sz="3200" dirty="0">
                <a:solidFill>
                  <a:schemeClr val="accent4"/>
                </a:solidFill>
                <a:ea typeface="Calibri"/>
                <a:cs typeface="B Nazanin" panose="00000400000000000000" pitchFamily="2" charset="-78"/>
              </a:rPr>
              <a:t>نوين برده‌داري کودکان و زنان</a:t>
            </a:r>
            <a:r>
              <a:rPr lang="fa-IR" sz="3200" dirty="0" smtClean="0">
                <a:solidFill>
                  <a:schemeClr val="accent4"/>
                </a:solidFill>
                <a:ea typeface="Calibri"/>
                <a:cs typeface="B Nazanin" panose="00000400000000000000" pitchFamily="2" charset="-78"/>
              </a:rPr>
              <a:t>:</a:t>
            </a:r>
          </a:p>
          <a:p>
            <a:pPr marL="114300" indent="0" algn="ctr" rtl="1">
              <a:spcAft>
                <a:spcPts val="1000"/>
              </a:spcAft>
              <a:buNone/>
              <a:tabLst>
                <a:tab pos="1143635" algn="l"/>
              </a:tabLst>
            </a:pPr>
            <a:r>
              <a:rPr lang="fa-IR" sz="200" dirty="0" smtClean="0">
                <a:solidFill>
                  <a:srgbClr val="00B050"/>
                </a:solidFill>
                <a:ea typeface="Calibri"/>
                <a:cs typeface="B Nazanin" panose="00000400000000000000" pitchFamily="2" charset="-78"/>
              </a:rPr>
              <a:t> </a:t>
            </a:r>
            <a:endParaRPr lang="fa-IR" sz="200" dirty="0">
              <a:solidFill>
                <a:srgbClr val="00B050"/>
              </a:solidFill>
              <a:latin typeface="2  Nazanin"/>
              <a:ea typeface="Times New Roman"/>
              <a:cs typeface="B Nazanin" pitchFamily="2" charset="-78"/>
            </a:endParaRPr>
          </a:p>
          <a:p>
            <a:pPr lvl="0" algn="just" rtl="1">
              <a:spcAft>
                <a:spcPts val="1000"/>
              </a:spcAft>
              <a:buFont typeface="Wingdings" pitchFamily="2" charset="2"/>
              <a:buChar char="v"/>
              <a:tabLst>
                <a:tab pos="960755" algn="l"/>
              </a:tabLst>
            </a:pPr>
            <a:r>
              <a:rPr lang="ar-SA" sz="2000" dirty="0" smtClean="0">
                <a:latin typeface="2  Nazanin"/>
                <a:ea typeface="Times New Roman"/>
                <a:cs typeface="B Nazanin" pitchFamily="2" charset="-78"/>
              </a:rPr>
              <a:t>اشكال </a:t>
            </a:r>
            <a:r>
              <a:rPr lang="ar-SA" sz="2000" dirty="0">
                <a:latin typeface="2  Nazanin"/>
                <a:ea typeface="Times New Roman"/>
                <a:cs typeface="B Nazanin" pitchFamily="2" charset="-78"/>
              </a:rPr>
              <a:t>مختلف سوء استفاده و استثمار جنسي كودكان:  بنا به آمارهاي ارائه شده در برخي منابع، سالانه از 800 هزار تا 7/1 ميليون نفر، قرباني اين جرايم </a:t>
            </a:r>
            <a:r>
              <a:rPr lang="ar-SA" sz="2000" dirty="0" smtClean="0">
                <a:latin typeface="2  Nazanin"/>
                <a:ea typeface="Times New Roman"/>
                <a:cs typeface="B Nazanin" pitchFamily="2" charset="-78"/>
              </a:rPr>
              <a:t>مي‌شوند</a:t>
            </a:r>
            <a:r>
              <a:rPr lang="fa-IR" sz="2000" dirty="0" smtClean="0">
                <a:latin typeface="2  Nazanin"/>
                <a:ea typeface="Times New Roman"/>
                <a:cs typeface="B Nazanin" pitchFamily="2" charset="-78"/>
              </a:rPr>
              <a:t>.</a:t>
            </a:r>
            <a:endParaRPr lang="en-US" sz="2000" dirty="0">
              <a:latin typeface="2  Nazanin"/>
              <a:ea typeface="Calibri"/>
              <a:cs typeface="B Nazanin" pitchFamily="2" charset="-78"/>
            </a:endParaRPr>
          </a:p>
          <a:p>
            <a:pPr lvl="0" algn="just" rtl="1">
              <a:spcAft>
                <a:spcPts val="1000"/>
              </a:spcAft>
              <a:buFont typeface="Wingdings" pitchFamily="2" charset="2"/>
              <a:buChar char="v"/>
              <a:tabLst>
                <a:tab pos="960755" algn="l"/>
              </a:tabLst>
            </a:pPr>
            <a:r>
              <a:rPr lang="ar-SA" sz="2000" dirty="0">
                <a:latin typeface="2  Nazanin"/>
                <a:ea typeface="Times New Roman"/>
                <a:cs typeface="B Nazanin" pitchFamily="2" charset="-78"/>
              </a:rPr>
              <a:t>بر طبق گزارشات يونيسف</a:t>
            </a:r>
            <a:r>
              <a:rPr lang="ar-SA" sz="2000" dirty="0" smtClean="0">
                <a:latin typeface="2  Nazanin"/>
                <a:ea typeface="Times New Roman"/>
                <a:cs typeface="B Nazanin" pitchFamily="2" charset="-78"/>
              </a:rPr>
              <a:t>:</a:t>
            </a:r>
            <a:r>
              <a:rPr lang="fa-IR" sz="2000" dirty="0" smtClean="0">
                <a:latin typeface="2  Nazanin"/>
                <a:ea typeface="Times New Roman"/>
                <a:cs typeface="B Nazanin" pitchFamily="2" charset="-78"/>
              </a:rPr>
              <a:t> </a:t>
            </a:r>
            <a:r>
              <a:rPr lang="ar-SA" sz="2000" dirty="0" smtClean="0">
                <a:latin typeface="2  Nazanin"/>
                <a:ea typeface="Times New Roman"/>
                <a:cs typeface="B Nazanin" pitchFamily="2" charset="-78"/>
              </a:rPr>
              <a:t>سالانه </a:t>
            </a:r>
            <a:r>
              <a:rPr lang="ar-SA" sz="2000" dirty="0">
                <a:latin typeface="2  Nazanin"/>
                <a:ea typeface="Times New Roman"/>
                <a:cs typeface="B Nazanin" pitchFamily="2" charset="-78"/>
              </a:rPr>
              <a:t>در حدود 2/1 ميليون كودك قربانی قاچاق</a:t>
            </a:r>
            <a:endParaRPr lang="en-US" sz="2000" dirty="0">
              <a:latin typeface="2  Nazanin"/>
              <a:ea typeface="Calibri"/>
              <a:cs typeface="B Nazanin" pitchFamily="2" charset="-78"/>
            </a:endParaRPr>
          </a:p>
          <a:p>
            <a:pPr lvl="0" algn="just" rtl="1">
              <a:spcAft>
                <a:spcPts val="1000"/>
              </a:spcAft>
              <a:buFont typeface="Wingdings" pitchFamily="2" charset="2"/>
              <a:buChar char="v"/>
              <a:tabLst>
                <a:tab pos="960755" algn="l"/>
              </a:tabLst>
            </a:pPr>
            <a:r>
              <a:rPr lang="ar-SA" sz="2000" dirty="0">
                <a:latin typeface="2  Nazanin"/>
                <a:ea typeface="Times New Roman"/>
                <a:cs typeface="B Nazanin" pitchFamily="2" charset="-78"/>
              </a:rPr>
              <a:t>در طول سه دهة اخير، به طور تقريبي 30 ميليون كودك، دوران كودكي و نوجواني خود را در استثمار جنسي گذرانده‌اند</a:t>
            </a:r>
            <a:endParaRPr lang="en-US" sz="2000" dirty="0">
              <a:latin typeface="2  Nazanin"/>
              <a:ea typeface="Calibri"/>
              <a:cs typeface="B Nazanin" pitchFamily="2" charset="-78"/>
            </a:endParaRPr>
          </a:p>
          <a:p>
            <a:pPr lvl="0" algn="just" rtl="1">
              <a:spcAft>
                <a:spcPts val="1000"/>
              </a:spcAft>
              <a:buFont typeface="Wingdings" pitchFamily="2" charset="2"/>
              <a:buChar char="v"/>
              <a:tabLst>
                <a:tab pos="960755" algn="l"/>
              </a:tabLst>
            </a:pPr>
            <a:r>
              <a:rPr lang="ar-SA" sz="2000" dirty="0">
                <a:latin typeface="2  Nazanin"/>
                <a:ea typeface="Times New Roman"/>
                <a:cs typeface="B Nazanin" pitchFamily="2" charset="-78"/>
              </a:rPr>
              <a:t>كه امروزه تمام كشورهاي اروپايي در امر واردات و يا صادرات زنان و كودكان، به عنوان كالا و كارگر جنسي فعاليت دارند</a:t>
            </a:r>
            <a:endParaRPr lang="en-US" sz="2000" dirty="0">
              <a:latin typeface="2  Nazanin"/>
              <a:ea typeface="Calibri"/>
              <a:cs typeface="B Nazanin" pitchFamily="2" charset="-78"/>
            </a:endParaRPr>
          </a:p>
          <a:p>
            <a:pPr lvl="0" algn="just" rtl="1"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000" dirty="0">
                <a:latin typeface="2  Nazanin"/>
                <a:ea typeface="Times New Roman"/>
                <a:cs typeface="B Nazanin" pitchFamily="2" charset="-78"/>
              </a:rPr>
              <a:t>پدیده توریسم جنسی کودک</a:t>
            </a:r>
            <a:r>
              <a:rPr lang="ar-SA" sz="2000" dirty="0">
                <a:latin typeface="2  Nazanin"/>
                <a:ea typeface="Times New Roman"/>
                <a:cs typeface="B Nazanin" pitchFamily="2" charset="-78"/>
              </a:rPr>
              <a:t>:</a:t>
            </a:r>
            <a:r>
              <a:rPr lang="ar-SA" sz="2000" dirty="0">
                <a:latin typeface="2  Nazanin"/>
                <a:ea typeface="Calibri"/>
                <a:cs typeface="B Nazanin" pitchFamily="2" charset="-78"/>
              </a:rPr>
              <a:t> یکی از معضلات حقوق بشری دو دهه </a:t>
            </a:r>
            <a:r>
              <a:rPr lang="ar-SA" sz="2000" dirty="0" smtClean="0">
                <a:latin typeface="2  Nazanin"/>
                <a:ea typeface="Calibri"/>
                <a:cs typeface="B Nazanin" pitchFamily="2" charset="-78"/>
              </a:rPr>
              <a:t>اخیر</a:t>
            </a:r>
            <a:endParaRPr lang="fa-IR" sz="2000" dirty="0" smtClean="0">
              <a:latin typeface="2  Nazanin"/>
              <a:ea typeface="Calibri"/>
              <a:cs typeface="B Nazanin" pitchFamily="2" charset="-78"/>
            </a:endParaRPr>
          </a:p>
          <a:p>
            <a:pPr lvl="0" algn="just" rtl="1"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000" dirty="0">
                <a:latin typeface="2  Nazanin"/>
                <a:ea typeface="Calibri"/>
                <a:cs typeface="B Nazanin" pitchFamily="2" charset="-78"/>
              </a:rPr>
              <a:t>بيش از 8 هزاردختر آلبانيايي در ايتاليا به فحشاء كشانده شده‌اند. عمدة قربانيان قاچاق واستثمار جنسي در كشور ايتاليا بين 17 تا 20 سال سن </a:t>
            </a:r>
            <a:r>
              <a:rPr lang="fa-IR" sz="2000" dirty="0" smtClean="0">
                <a:latin typeface="2  Nazanin"/>
                <a:ea typeface="Calibri"/>
                <a:cs typeface="B Nazanin" pitchFamily="2" charset="-78"/>
              </a:rPr>
              <a:t>دارند.</a:t>
            </a:r>
            <a:endParaRPr lang="fa-IR" sz="2000" dirty="0">
              <a:latin typeface="2  Nazanin"/>
              <a:ea typeface="Calibri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031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457200"/>
            <a:ext cx="6019800" cy="5668963"/>
          </a:xfrm>
        </p:spPr>
        <p:txBody>
          <a:bodyPr>
            <a:normAutofit/>
          </a:bodyPr>
          <a:lstStyle/>
          <a:p>
            <a:pPr algn="just" rtl="1">
              <a:buFont typeface="Wingdings" pitchFamily="2" charset="2"/>
              <a:buChar char="v"/>
            </a:pPr>
            <a:r>
              <a:rPr lang="fa-IR" sz="2000" dirty="0">
                <a:cs typeface="B Nazanin" pitchFamily="2" charset="-78"/>
              </a:rPr>
              <a:t>در فوريه 2006، دولت سوئد تحقيقاتي را در خصوص وضعيت قانونگذاري اين كشور در زمينة قاچاق و استثمار جنسي زنان و كودكان ترتيب داد. نتايج اين تحقيقات حاكي از وجود يك وضعيت اضطراري در خصوص قاچاق و استثمار جنسي كودكان و زنان بود</a:t>
            </a:r>
            <a:r>
              <a:rPr lang="fa-IR" sz="2000" dirty="0" smtClean="0">
                <a:cs typeface="B Nazanin" pitchFamily="2" charset="-78"/>
              </a:rPr>
              <a:t>.</a:t>
            </a:r>
          </a:p>
          <a:p>
            <a:pPr algn="just" rtl="1">
              <a:buFont typeface="Wingdings" pitchFamily="2" charset="2"/>
              <a:buChar char="v"/>
            </a:pPr>
            <a:endParaRPr lang="fa-IR" sz="2000" dirty="0" smtClean="0"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v"/>
            </a:pPr>
            <a:r>
              <a:rPr lang="fa-IR" sz="2000" dirty="0" smtClean="0">
                <a:cs typeface="B Nazanin" pitchFamily="2" charset="-78"/>
              </a:rPr>
              <a:t>بنا </a:t>
            </a:r>
            <a:r>
              <a:rPr lang="fa-IR" sz="2000" dirty="0">
                <a:cs typeface="B Nazanin" pitchFamily="2" charset="-78"/>
              </a:rPr>
              <a:t>به گزارش سازمان بين‌المللي مهاجرت، در آسيا مسير اصلي تجارت زنان و كودكان از ويتنام و تايلند به كامبوج، چين و سنگاپور است</a:t>
            </a:r>
            <a:r>
              <a:rPr lang="fa-IR" sz="2000" dirty="0" smtClean="0">
                <a:cs typeface="B Nazanin" pitchFamily="2" charset="-78"/>
              </a:rPr>
              <a:t>.</a:t>
            </a:r>
          </a:p>
          <a:p>
            <a:pPr algn="just" rtl="1">
              <a:buFont typeface="Wingdings" pitchFamily="2" charset="2"/>
              <a:buChar char="v"/>
            </a:pPr>
            <a:endParaRPr lang="fa-IR" sz="2000" dirty="0"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v"/>
            </a:pP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بسياري از مهاجرين خصوصاً از كشورهايي نظير هند و چين در ابتدا به شكل كاملاً داوطلبانه و براي اهداف معقولي نظير كار به استراليا مهاجرت كرده‌اند. اما بعدها تحت شرايط استثمارگرانه قرار </a:t>
            </a:r>
            <a:r>
              <a:rPr lang="fa-IR" sz="2000" dirty="0" smtClean="0">
                <a:cs typeface="B Nazanin" pitchFamily="2" charset="-78"/>
              </a:rPr>
              <a:t>گرفته‌اند.</a:t>
            </a:r>
            <a:endParaRPr lang="fa-IR" sz="2000" dirty="0">
              <a:cs typeface="B Nazanin" pitchFamily="2" charset="-78"/>
            </a:endParaRPr>
          </a:p>
          <a:p>
            <a:pPr algn="just" rtl="1"/>
            <a:endParaRPr lang="fa-IR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987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33400"/>
            <a:ext cx="6629400" cy="63246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 smtClean="0">
                <a:solidFill>
                  <a:schemeClr val="accent4"/>
                </a:solidFill>
                <a:cs typeface="B Nazanin" pitchFamily="2" charset="-78"/>
              </a:rPr>
              <a:t>وضعیت </a:t>
            </a:r>
            <a:r>
              <a:rPr lang="fa-IR" sz="3200" dirty="0" smtClean="0">
                <a:solidFill>
                  <a:schemeClr val="accent4"/>
                </a:solidFill>
                <a:cs typeface="B Nazanin" pitchFamily="2" charset="-78"/>
              </a:rPr>
              <a:t>اشکال نوین بردگی در ایالات متحده </a:t>
            </a:r>
            <a:r>
              <a:rPr lang="fa-IR" sz="3200" dirty="0" smtClean="0">
                <a:solidFill>
                  <a:schemeClr val="accent4"/>
                </a:solidFill>
                <a:cs typeface="B Nazanin" pitchFamily="2" charset="-78"/>
              </a:rPr>
              <a:t>امریکا</a:t>
            </a:r>
          </a:p>
          <a:p>
            <a:pPr marL="0" indent="0" algn="just" rtl="1">
              <a:buNone/>
            </a:pPr>
            <a:endParaRPr lang="fa-IR" sz="1100" dirty="0" smtClean="0">
              <a:solidFill>
                <a:schemeClr val="accent4"/>
              </a:solidFill>
              <a:cs typeface="B Nazanin" pitchFamily="2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a-IR" sz="2000" dirty="0" smtClean="0">
                <a:cs typeface="B Nazanin" pitchFamily="2" charset="-78"/>
              </a:rPr>
              <a:t>از </a:t>
            </a:r>
            <a:r>
              <a:rPr lang="fa-IR" sz="2000" dirty="0">
                <a:cs typeface="B Nazanin" pitchFamily="2" charset="-78"/>
              </a:rPr>
              <a:t>سال 2001 به بعد، بنا به آمارهاي ارائه شده توسط وزارت دادگستري امريكا</a:t>
            </a:r>
            <a:r>
              <a:rPr lang="fa-IR" sz="2000" b="1" dirty="0">
                <a:cs typeface="B Nazanin" pitchFamily="2" charset="-78"/>
              </a:rPr>
              <a:t>، در حدود 100 هزار تا 150 هزار مورد بردگي جنسي در ايالات متحده امريكا </a:t>
            </a:r>
            <a:r>
              <a:rPr lang="fa-IR" sz="2000" dirty="0">
                <a:cs typeface="B Nazanin" pitchFamily="2" charset="-78"/>
              </a:rPr>
              <a:t>گزارش شده است</a:t>
            </a:r>
            <a:r>
              <a:rPr lang="fa-IR" sz="2000" dirty="0" smtClean="0">
                <a:cs typeface="B Nazanin" pitchFamily="2" charset="-78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a-IR" sz="700" dirty="0">
              <a:cs typeface="B Nazanin" pitchFamily="2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a-IR" sz="2000" dirty="0">
                <a:cs typeface="B Nazanin" pitchFamily="2" charset="-78"/>
              </a:rPr>
              <a:t>در سال 2006، بنا به تحقيقات به عمل آمده در دانشگاه پنسيلوانيا، برآورد شده است كه</a:t>
            </a:r>
            <a:r>
              <a:rPr lang="fa-IR" sz="2000" b="1" dirty="0">
                <a:cs typeface="B Nazanin" pitchFamily="2" charset="-78"/>
              </a:rPr>
              <a:t> بالغ بر 300 هزار كودك و نوجوان </a:t>
            </a:r>
            <a:r>
              <a:rPr lang="fa-IR" sz="2000" dirty="0">
                <a:cs typeface="B Nazanin" pitchFamily="2" charset="-78"/>
              </a:rPr>
              <a:t>در ايالات متحده امريكا در معرض خطر استثمار جنسي براي اهداف تجاري مي‌باشند</a:t>
            </a:r>
            <a:r>
              <a:rPr lang="fa-IR" sz="2000" dirty="0" smtClean="0">
                <a:cs typeface="B Nazanin" pitchFamily="2" charset="-78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a-IR" sz="700" dirty="0">
              <a:cs typeface="B Nazanin" pitchFamily="2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a-IR" sz="2000" dirty="0">
                <a:cs typeface="B Nazanin" pitchFamily="2" charset="-78"/>
              </a:rPr>
              <a:t>امروزه، بنا به گزارش برخي از فعالان حقوق بشر، قاچاق كودكان از عراق به ايالات متحدة امريكا و ساير كشورها به عنوان يكي از تبعات منفي وقوع مخاصمه در اين كشور، در حال وقوع است. به گونه‌اي كه باندهاي قاچاق به شيوه‌اي بسيار فعال و البته به طور مخفيانه و در قالب تيم‌هاي حرفه‌اي، خانواده‌هاي فقير در كشور عراق را هدف قرار داده و با پرداخت مبالغ ناچيز، با توجه به وضعيت سلامت و شكل ظاهري كودك از 500 تا 5000 دلار به خانوادة وي، او را خريداري كرده و به خارج از مرزهاي عراق منتقل مي‌كنند</a:t>
            </a:r>
            <a:r>
              <a:rPr lang="fa-IR" sz="2000" dirty="0" smtClean="0">
                <a:cs typeface="B Nazanin" pitchFamily="2" charset="-78"/>
              </a:rPr>
              <a:t>.</a:t>
            </a:r>
            <a:endParaRPr lang="fa-IR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119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659198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11500" dirty="0" smtClean="0">
                <a:ea typeface="Calibri"/>
                <a:cs typeface="B Nazanin"/>
              </a:rPr>
              <a:t>خدا </a:t>
            </a:r>
            <a:r>
              <a:rPr lang="fa-IR" sz="6000" dirty="0" smtClean="0">
                <a:ea typeface="Calibri"/>
                <a:cs typeface="B Nazanin"/>
              </a:rPr>
              <a:t>در </a:t>
            </a:r>
            <a:r>
              <a:rPr lang="fa-IR" sz="6000" dirty="0">
                <a:ea typeface="Calibri"/>
                <a:cs typeface="B Nazanin"/>
              </a:rPr>
              <a:t>زندگی انسان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780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8229600" cy="6172200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953000" algn="l"/>
              </a:tabLst>
            </a:pPr>
            <a:r>
              <a:rPr lang="fa-IR" sz="2000" b="1" dirty="0">
                <a:latin typeface="2  Nazanin"/>
                <a:ea typeface="Calibri"/>
                <a:cs typeface="B Nazanin"/>
              </a:rPr>
              <a:t>الف) فرد موحد (انسان) </a:t>
            </a:r>
            <a:r>
              <a:rPr lang="fa-IR" sz="2000" b="1" dirty="0" smtClean="0">
                <a:latin typeface="2  Nazanin"/>
                <a:ea typeface="Calibri"/>
                <a:cs typeface="B Nazanin"/>
              </a:rPr>
              <a:t>        </a:t>
            </a:r>
            <a:r>
              <a:rPr lang="fa-IR" sz="2000" b="1" dirty="0">
                <a:latin typeface="2  Nazanin"/>
                <a:ea typeface="Calibri"/>
                <a:cs typeface="B Nazanin"/>
              </a:rPr>
              <a:t>عقلی      </a:t>
            </a:r>
            <a:r>
              <a:rPr lang="fa-IR" sz="2000" b="1" dirty="0" smtClean="0">
                <a:latin typeface="2  Nazanin"/>
                <a:ea typeface="Calibri"/>
                <a:cs typeface="B Nazanin"/>
              </a:rPr>
              <a:t> 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عقل </a:t>
            </a:r>
            <a:r>
              <a:rPr lang="fa-IR" sz="2000" dirty="0">
                <a:latin typeface="2  Nazanin"/>
                <a:ea typeface="Calibri"/>
                <a:cs typeface="B Nazanin"/>
              </a:rPr>
              <a:t>نظری: هست ها و نیست ها 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           </a:t>
            </a:r>
            <a:r>
              <a:rPr lang="fa-IR" sz="2000" dirty="0">
                <a:latin typeface="2  Nazanin"/>
                <a:ea typeface="Calibri"/>
                <a:cs typeface="B Nazanin"/>
              </a:rPr>
              <a:t>توحید ذاتی	</a:t>
            </a:r>
            <a:endParaRPr lang="en-US" sz="2000" dirty="0">
              <a:latin typeface="2  Nazanin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2867025" algn="l"/>
                <a:tab pos="4953000" algn="l"/>
              </a:tabLst>
            </a:pPr>
            <a:r>
              <a:rPr lang="fa-IR" sz="2000" dirty="0" smtClean="0">
                <a:latin typeface="2  Nazanin"/>
                <a:ea typeface="Calibri"/>
                <a:cs typeface="B Nazanin"/>
              </a:rPr>
              <a:t>   ( 3 </a:t>
            </a:r>
            <a:r>
              <a:rPr lang="fa-IR" sz="2000" dirty="0">
                <a:latin typeface="2  Nazanin"/>
                <a:ea typeface="Calibri"/>
                <a:cs typeface="B Nazanin"/>
              </a:rPr>
              <a:t>جنبه	 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)                                                                                      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توحید </a:t>
            </a:r>
            <a:r>
              <a:rPr lang="fa-IR" sz="2000" dirty="0">
                <a:latin typeface="2  Nazanin"/>
                <a:ea typeface="Calibri"/>
                <a:cs typeface="B Nazanin"/>
              </a:rPr>
              <a:t>صفاتی           	               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                                                                                       </a:t>
            </a:r>
            <a:r>
              <a:rPr lang="fa-IR" sz="2000" dirty="0">
                <a:latin typeface="2  Nazanin"/>
                <a:ea typeface="Calibri"/>
                <a:cs typeface="B Nazanin"/>
              </a:rPr>
              <a:t>توحید افعالی 	</a:t>
            </a:r>
            <a:endParaRPr lang="fa-IR" sz="2000" dirty="0" smtClean="0">
              <a:latin typeface="2  Nazanin"/>
              <a:ea typeface="Calibri"/>
              <a:cs typeface="B Nazanin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2867025" algn="l"/>
                <a:tab pos="4953000" algn="l"/>
              </a:tabLst>
            </a:pPr>
            <a:r>
              <a:rPr lang="fa-IR" sz="2000" dirty="0">
                <a:latin typeface="2  Nazanin"/>
                <a:ea typeface="Calibri"/>
                <a:cs typeface="B Nazanin"/>
              </a:rPr>
              <a:t> 	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                                                    عقل </a:t>
            </a:r>
            <a:r>
              <a:rPr lang="fa-IR" sz="2000" dirty="0">
                <a:latin typeface="2  Nazanin"/>
                <a:ea typeface="Calibri"/>
                <a:cs typeface="B Nazanin"/>
              </a:rPr>
              <a:t>عملی (ایدئولوژی): بایدها و نبایدها	</a:t>
            </a:r>
            <a:endParaRPr lang="en-US" sz="2000" dirty="0">
              <a:latin typeface="2  Nazanin"/>
              <a:ea typeface="Calibri"/>
              <a:cs typeface="Arial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2867025" algn="l"/>
                <a:tab pos="4953000" algn="l"/>
              </a:tabLst>
            </a:pPr>
            <a:r>
              <a:rPr lang="fa-IR" sz="2000" b="1" dirty="0" smtClean="0">
                <a:solidFill>
                  <a:prstClr val="black"/>
                </a:solidFill>
                <a:latin typeface="2  Nazanin"/>
                <a:ea typeface="Calibri"/>
                <a:cs typeface="B Nazanin"/>
              </a:rPr>
              <a:t>                                           </a:t>
            </a:r>
            <a:r>
              <a:rPr lang="fa-IR" sz="2000" b="1" dirty="0" smtClean="0">
                <a:solidFill>
                  <a:prstClr val="black"/>
                </a:solidFill>
                <a:latin typeface="2  Nazanin"/>
                <a:ea typeface="Calibri"/>
                <a:cs typeface="B Nazanin"/>
              </a:rPr>
              <a:t>        </a:t>
            </a:r>
            <a:r>
              <a:rPr lang="fa-IR" sz="2000" b="1" dirty="0" smtClean="0">
                <a:solidFill>
                  <a:prstClr val="black"/>
                </a:solidFill>
                <a:latin typeface="2  Nazanin"/>
                <a:ea typeface="Calibri"/>
                <a:cs typeface="B Nazanin"/>
              </a:rPr>
              <a:t>عقل </a:t>
            </a:r>
            <a:r>
              <a:rPr lang="fa-IR" sz="2000" b="1" dirty="0">
                <a:solidFill>
                  <a:prstClr val="black"/>
                </a:solidFill>
                <a:latin typeface="2  Nazanin"/>
                <a:ea typeface="Calibri"/>
                <a:cs typeface="B Nazanin"/>
              </a:rPr>
              <a:t>عملی + عقل نظری </a:t>
            </a:r>
            <a:r>
              <a:rPr lang="fa-IR" sz="2000" b="1" dirty="0" smtClean="0">
                <a:solidFill>
                  <a:prstClr val="black"/>
                </a:solidFill>
                <a:latin typeface="2  Nazanin"/>
                <a:ea typeface="Calibri"/>
              </a:rPr>
              <a:t>=</a:t>
            </a:r>
            <a:r>
              <a:rPr lang="fa-IR" sz="2000" b="1" dirty="0">
                <a:solidFill>
                  <a:prstClr val="black"/>
                </a:solidFill>
                <a:latin typeface="2  Nazanin"/>
                <a:ea typeface="Calibri"/>
                <a:cs typeface="B Nazanin"/>
              </a:rPr>
              <a:t>مکتب توحیدی</a:t>
            </a:r>
            <a:endParaRPr lang="en-US" sz="2000" b="1" dirty="0">
              <a:solidFill>
                <a:prstClr val="black"/>
              </a:solidFill>
              <a:latin typeface="2  Nazanin"/>
              <a:ea typeface="Calibri"/>
              <a:cs typeface="Arial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2867025" algn="l"/>
                <a:tab pos="4953000" algn="l"/>
              </a:tabLst>
            </a:pPr>
            <a:r>
              <a:rPr lang="fa-IR" sz="2000" b="1" dirty="0">
                <a:solidFill>
                  <a:prstClr val="black"/>
                </a:solidFill>
                <a:latin typeface="2  Nazanin"/>
                <a:ea typeface="Calibri"/>
                <a:cs typeface="B Nazanin"/>
              </a:rPr>
              <a:t> </a:t>
            </a:r>
            <a:r>
              <a:rPr lang="fa-IR" sz="2000" b="1" dirty="0" smtClean="0">
                <a:solidFill>
                  <a:prstClr val="black"/>
                </a:solidFill>
                <a:latin typeface="2  Nazanin"/>
                <a:ea typeface="Calibri"/>
                <a:cs typeface="B Nazanin"/>
              </a:rPr>
              <a:t>                                          </a:t>
            </a:r>
            <a:r>
              <a:rPr lang="fa-IR" sz="2000" b="1" dirty="0" smtClean="0">
                <a:solidFill>
                  <a:prstClr val="black"/>
                </a:solidFill>
                <a:latin typeface="2  Nazanin"/>
                <a:ea typeface="Calibri"/>
                <a:cs typeface="B Nazanin"/>
              </a:rPr>
              <a:t>           </a:t>
            </a:r>
            <a:r>
              <a:rPr lang="fa-IR" sz="2000" b="1" dirty="0" smtClean="0">
                <a:solidFill>
                  <a:prstClr val="black"/>
                </a:solidFill>
                <a:latin typeface="2  Nazanin"/>
                <a:ea typeface="Calibri"/>
                <a:cs typeface="B Nazanin"/>
              </a:rPr>
              <a:t>رابطه </a:t>
            </a:r>
            <a:r>
              <a:rPr lang="fa-IR" sz="2000" b="1" dirty="0">
                <a:solidFill>
                  <a:prstClr val="black"/>
                </a:solidFill>
                <a:latin typeface="2  Nazanin"/>
                <a:ea typeface="Calibri"/>
                <a:cs typeface="B Nazanin"/>
              </a:rPr>
              <a:t>توحید نظری و توحید عملی؟ </a:t>
            </a:r>
            <a:endParaRPr lang="en-US" sz="2000" b="1" dirty="0">
              <a:solidFill>
                <a:prstClr val="black"/>
              </a:solidFill>
              <a:latin typeface="2  Nazanin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304925" algn="l"/>
              </a:tabLst>
            </a:pPr>
            <a:r>
              <a:rPr lang="fa-IR" sz="2000" dirty="0">
                <a:latin typeface="2  Nazanin"/>
                <a:ea typeface="Calibri"/>
                <a:cs typeface="B Nazanin"/>
              </a:rPr>
              <a:t>	</a:t>
            </a:r>
            <a:endParaRPr lang="en-US" sz="2000" dirty="0">
              <a:latin typeface="2  Nazanin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304925" algn="l"/>
              </a:tabLst>
            </a:pPr>
            <a:r>
              <a:rPr lang="fa-IR" sz="2000" dirty="0" smtClean="0">
                <a:latin typeface="2  Nazanin"/>
                <a:ea typeface="Calibri"/>
                <a:cs typeface="B Nazanin"/>
              </a:rPr>
              <a:t>                                      </a:t>
            </a:r>
            <a:r>
              <a:rPr lang="fa-IR" sz="2000" b="1" dirty="0" smtClean="0">
                <a:latin typeface="2  Nazanin"/>
                <a:ea typeface="Calibri"/>
                <a:cs typeface="B Nazanin"/>
              </a:rPr>
              <a:t>قلبی 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       </a:t>
            </a:r>
            <a:r>
              <a:rPr lang="fa-IR" sz="2000" dirty="0">
                <a:latin typeface="2  Nazanin"/>
                <a:ea typeface="Calibri"/>
                <a:cs typeface="B Nazanin"/>
              </a:rPr>
              <a:t>محبت</a:t>
            </a:r>
            <a:endParaRPr lang="en-US" sz="2000" dirty="0">
              <a:latin typeface="2  Nazanin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304925" algn="l"/>
                <a:tab pos="1762125" algn="l"/>
                <a:tab pos="2971800" algn="ctr"/>
              </a:tabLst>
            </a:pPr>
            <a:r>
              <a:rPr lang="fa-IR" sz="2000" dirty="0">
                <a:latin typeface="2  Nazanin"/>
                <a:ea typeface="Calibri"/>
                <a:cs typeface="B Nazanin"/>
              </a:rPr>
              <a:t>	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                                                     غضب                  </a:t>
            </a:r>
            <a:r>
              <a:rPr lang="fa-IR" sz="2000" dirty="0">
                <a:latin typeface="2  Nazanin"/>
                <a:ea typeface="Calibri"/>
                <a:cs typeface="Times New Roman"/>
              </a:rPr>
              <a:t>≠</a:t>
            </a:r>
            <a:r>
              <a:rPr lang="fa-IR" sz="2000" dirty="0" smtClean="0">
                <a:effectLst/>
                <a:latin typeface="2  Nazanin"/>
                <a:ea typeface="Calibri"/>
                <a:cs typeface="B Nazanin"/>
              </a:rPr>
              <a:t>  شرک: تشطط و تفرقه</a:t>
            </a:r>
            <a:endParaRPr lang="en-US" sz="2000" dirty="0">
              <a:latin typeface="2  Nazanin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762125" algn="l"/>
              </a:tabLst>
            </a:pPr>
            <a:r>
              <a:rPr lang="fa-IR" sz="2000" dirty="0">
                <a:latin typeface="2  Nazanin"/>
                <a:ea typeface="Calibri"/>
                <a:cs typeface="B Nazanin"/>
              </a:rPr>
              <a:t>   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                                                 شهوت                      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762125" algn="l"/>
              </a:tabLst>
            </a:pPr>
            <a:r>
              <a:rPr lang="fa-IR" sz="1200" dirty="0">
                <a:latin typeface="2  Nazanin"/>
                <a:ea typeface="Calibri"/>
                <a:cs typeface="B Nazanin"/>
              </a:rPr>
              <a:t> </a:t>
            </a:r>
            <a:r>
              <a:rPr lang="fa-IR" sz="1200" dirty="0" smtClean="0">
                <a:latin typeface="2  Nazanin"/>
                <a:ea typeface="Calibri"/>
                <a:cs typeface="B Nazanin"/>
              </a:rPr>
              <a:t>                                 </a:t>
            </a:r>
            <a:endParaRPr lang="fa-IR" sz="1000" dirty="0" smtClean="0">
              <a:latin typeface="2  Nazanin"/>
              <a:ea typeface="Calibri"/>
              <a:cs typeface="B Nazanin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762125" algn="l"/>
              </a:tabLst>
            </a:pPr>
            <a:r>
              <a:rPr lang="fa-IR" sz="2000" dirty="0" smtClean="0">
                <a:latin typeface="2  Nazanin"/>
                <a:ea typeface="Calibri"/>
                <a:cs typeface="B Nazanin"/>
              </a:rPr>
              <a:t>                                      </a:t>
            </a:r>
            <a:r>
              <a:rPr lang="fa-IR" sz="2000" b="1" dirty="0" smtClean="0">
                <a:latin typeface="2  Nazanin"/>
                <a:ea typeface="Calibri"/>
                <a:cs typeface="B Nazanin"/>
              </a:rPr>
              <a:t>رفتاری</a:t>
            </a:r>
            <a:r>
              <a:rPr lang="fa-IR" sz="2000" dirty="0">
                <a:latin typeface="2  Nazanin"/>
                <a:ea typeface="Calibri"/>
                <a:cs typeface="B Nazanin"/>
              </a:rPr>
              <a:t>	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 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          </a:t>
            </a:r>
            <a:r>
              <a:rPr lang="fa-IR" sz="2000" dirty="0" smtClean="0">
                <a:latin typeface="2  Nazanin"/>
                <a:ea typeface="Calibri"/>
                <a:cs typeface="B Nazanin"/>
              </a:rPr>
              <a:t>عبادت </a:t>
            </a:r>
            <a:r>
              <a:rPr lang="fa-IR" sz="2000" dirty="0">
                <a:latin typeface="2  Nazanin"/>
                <a:ea typeface="Calibri"/>
                <a:cs typeface="Times New Roman"/>
              </a:rPr>
              <a:t>≠</a:t>
            </a:r>
            <a:r>
              <a:rPr lang="fa-IR" sz="2000" dirty="0" smtClean="0">
                <a:effectLst/>
                <a:latin typeface="2  Nazanin"/>
                <a:ea typeface="Calibri"/>
                <a:cs typeface="B Nazanin"/>
              </a:rPr>
              <a:t>  شرک</a:t>
            </a:r>
            <a:endParaRPr lang="en-US" sz="2000" dirty="0">
              <a:latin typeface="2  Nazanin"/>
              <a:ea typeface="Calibri"/>
              <a:cs typeface="Arial"/>
            </a:endParaRPr>
          </a:p>
          <a:p>
            <a:endParaRPr lang="en-US" sz="2000" dirty="0">
              <a:latin typeface="2  Nazanin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086600" y="1143000"/>
            <a:ext cx="0" cy="495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81800" y="1143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781800" y="4343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67946" y="60579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43200" y="11430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00400" y="1143000"/>
            <a:ext cx="0" cy="800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743200" y="15240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743200" y="19431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867400" y="4281055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120245" y="4267200"/>
            <a:ext cx="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867400" y="4814455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884718" y="53340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Left Brace 38"/>
          <p:cNvSpPr/>
          <p:nvPr/>
        </p:nvSpPr>
        <p:spPr>
          <a:xfrm>
            <a:off x="4495800" y="4267200"/>
            <a:ext cx="457200" cy="105294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181600" y="6096000"/>
            <a:ext cx="81741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2647950" algn="l"/>
              </a:tabLst>
            </a:pPr>
            <a:r>
              <a:rPr lang="fa-IR" sz="4000" b="1" dirty="0">
                <a:solidFill>
                  <a:schemeClr val="accent4"/>
                </a:solidFill>
                <a:ea typeface="Calibri"/>
                <a:cs typeface="B Nazanin" panose="00000400000000000000" pitchFamily="2" charset="-78"/>
              </a:rPr>
              <a:t>ب) جامعه </a:t>
            </a:r>
            <a:r>
              <a:rPr lang="fa-IR" sz="4000" b="1" dirty="0" smtClean="0">
                <a:solidFill>
                  <a:schemeClr val="accent4"/>
                </a:solidFill>
                <a:ea typeface="Calibri"/>
                <a:cs typeface="B Nazanin" panose="00000400000000000000" pitchFamily="2" charset="-78"/>
              </a:rPr>
              <a:t>موحد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2647950" algn="l"/>
              </a:tabLst>
            </a:pPr>
            <a:r>
              <a:rPr lang="fa-IR" sz="2800" b="1" dirty="0" smtClean="0">
                <a:ea typeface="Calibri"/>
                <a:cs typeface="B Nazanin" panose="00000400000000000000" pitchFamily="2" charset="-78"/>
              </a:rPr>
              <a:t>           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2647950" algn="l"/>
              </a:tabLst>
            </a:pPr>
            <a:r>
              <a:rPr lang="fa-IR" sz="2800" b="1" dirty="0" smtClean="0">
                <a:ea typeface="Calibri"/>
                <a:cs typeface="B Nazanin" panose="00000400000000000000" pitchFamily="2" charset="-78"/>
              </a:rPr>
              <a:t>وحدت </a:t>
            </a:r>
            <a:r>
              <a:rPr lang="fa-IR" sz="2800" b="1" dirty="0">
                <a:ea typeface="Calibri"/>
                <a:cs typeface="B Nazanin" panose="00000400000000000000" pitchFamily="2" charset="-78"/>
              </a:rPr>
              <a:t>فکری</a:t>
            </a:r>
            <a:r>
              <a:rPr lang="fa-IR" sz="2800" dirty="0">
                <a:ea typeface="Calibri"/>
                <a:cs typeface="B Nazanin" panose="00000400000000000000" pitchFamily="2" charset="-78"/>
              </a:rPr>
              <a:t>: ارزش گذاری 	</a:t>
            </a:r>
            <a:endParaRPr lang="en-US" sz="2800" dirty="0">
              <a:ea typeface="Calibri"/>
              <a:cs typeface="B Nazanin" panose="00000400000000000000" pitchFamily="2" charset="-78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181100" algn="l"/>
                <a:tab pos="3629025" algn="l"/>
              </a:tabLst>
            </a:pPr>
            <a:r>
              <a:rPr lang="fa-IR" sz="2800" dirty="0">
                <a:ea typeface="Calibri"/>
                <a:cs typeface="B Nazanin" panose="00000400000000000000" pitchFamily="2" charset="-78"/>
              </a:rPr>
              <a:t>	</a:t>
            </a:r>
            <a:r>
              <a:rPr lang="fa-IR" sz="2800" b="1" dirty="0">
                <a:ea typeface="Calibri"/>
                <a:cs typeface="B Nazanin" panose="00000400000000000000" pitchFamily="2" charset="-78"/>
              </a:rPr>
              <a:t>وحدت قلبی</a:t>
            </a:r>
            <a:r>
              <a:rPr lang="fa-IR" sz="2800" dirty="0">
                <a:ea typeface="Calibri"/>
                <a:cs typeface="B Nazanin" panose="00000400000000000000" pitchFamily="2" charset="-78"/>
              </a:rPr>
              <a:t>: همدلی و وحدت کلمه	</a:t>
            </a:r>
            <a:r>
              <a:rPr lang="fa-IR" sz="2800" dirty="0" smtClean="0">
                <a:ea typeface="Calibri"/>
                <a:cs typeface="B Nazanin" panose="00000400000000000000" pitchFamily="2" charset="-78"/>
              </a:rPr>
              <a:t>              امت </a:t>
            </a:r>
            <a:r>
              <a:rPr lang="fa-IR" sz="2800" dirty="0">
                <a:ea typeface="Calibri"/>
                <a:cs typeface="B Nazanin" panose="00000400000000000000" pitchFamily="2" charset="-78"/>
              </a:rPr>
              <a:t>/ امام</a:t>
            </a:r>
            <a:endParaRPr lang="en-US" sz="2800" dirty="0">
              <a:ea typeface="Calibri"/>
              <a:cs typeface="B Nazanin" panose="00000400000000000000" pitchFamily="2" charset="-78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181100" algn="l"/>
              </a:tabLst>
            </a:pPr>
            <a:r>
              <a:rPr lang="fa-IR" sz="2800" dirty="0">
                <a:ea typeface="Calibri"/>
                <a:cs typeface="B Nazanin" panose="00000400000000000000" pitchFamily="2" charset="-78"/>
              </a:rPr>
              <a:t>	</a:t>
            </a:r>
            <a:r>
              <a:rPr lang="fa-IR" sz="2800" b="1" dirty="0">
                <a:ea typeface="Calibri"/>
                <a:cs typeface="B Nazanin" panose="00000400000000000000" pitchFamily="2" charset="-78"/>
              </a:rPr>
              <a:t>وحدت عملی</a:t>
            </a:r>
            <a:r>
              <a:rPr lang="fa-IR" sz="2800" dirty="0">
                <a:ea typeface="Calibri"/>
                <a:cs typeface="B Nazanin" panose="00000400000000000000" pitchFamily="2" charset="-78"/>
              </a:rPr>
              <a:t>: قانون، اخلاق و سیاست</a:t>
            </a:r>
            <a:endParaRPr lang="en-US" sz="2800" dirty="0">
              <a:ea typeface="Calibri"/>
              <a:cs typeface="B Nazanin" panose="00000400000000000000" pitchFamily="2" charset="-78"/>
            </a:endParaRPr>
          </a:p>
          <a:p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3810000" y="2057400"/>
            <a:ext cx="457200" cy="1524000"/>
          </a:xfrm>
          <a:prstGeom prst="leftBrace">
            <a:avLst>
              <a:gd name="adj1" fmla="val 8333"/>
              <a:gd name="adj2" fmla="val 49351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0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3600" dirty="0">
                <a:solidFill>
                  <a:srgbClr val="FF0000"/>
                </a:solidFill>
                <a:ea typeface="Calibri"/>
                <a:cs typeface="B Nazanin"/>
              </a:rPr>
              <a:t>دو آیه محوری در کتاب</a:t>
            </a:r>
            <a:r>
              <a:rPr lang="fa-IR" sz="3600" dirty="0" smtClean="0">
                <a:solidFill>
                  <a:srgbClr val="FF0000"/>
                </a:solidFill>
                <a:ea typeface="Calibri"/>
                <a:cs typeface="B Nazanin"/>
              </a:rPr>
              <a:t>:</a:t>
            </a:r>
            <a:endParaRPr lang="fa-IR" sz="3600" dirty="0" smtClean="0">
              <a:solidFill>
                <a:srgbClr val="FF0000"/>
              </a:solidFill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fa-IR" sz="36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3600" dirty="0" smtClean="0">
                <a:solidFill>
                  <a:srgbClr val="00B050"/>
                </a:solidFill>
                <a:ea typeface="Calibri"/>
                <a:cs typeface="B Nazanin"/>
              </a:rPr>
              <a:t>آیه </a:t>
            </a:r>
            <a:r>
              <a:rPr lang="fa-IR" sz="3600" dirty="0">
                <a:solidFill>
                  <a:srgbClr val="00B050"/>
                </a:solidFill>
                <a:ea typeface="Calibri"/>
                <a:cs typeface="B Nazanin"/>
              </a:rPr>
              <a:t>29 سوره زمر</a:t>
            </a:r>
            <a:endParaRPr lang="en-US" sz="3600" dirty="0">
              <a:solidFill>
                <a:srgbClr val="00B050"/>
              </a:solidFill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3600" dirty="0">
                <a:solidFill>
                  <a:srgbClr val="00B050"/>
                </a:solidFill>
                <a:ea typeface="Calibri"/>
                <a:cs typeface="B Nazanin"/>
              </a:rPr>
              <a:t>آیه 24-25 سوره ابراهیم</a:t>
            </a:r>
            <a:endParaRPr lang="en-US" sz="3600" dirty="0">
              <a:solidFill>
                <a:srgbClr val="00B050"/>
              </a:solidFill>
              <a:ea typeface="Calibri"/>
              <a:cs typeface="Arial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32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57200"/>
            <a:ext cx="7086600" cy="5745163"/>
          </a:xfrm>
        </p:spPr>
        <p:txBody>
          <a:bodyPr>
            <a:normAutofit/>
          </a:bodyPr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400" dirty="0">
                <a:solidFill>
                  <a:srgbClr val="FF0000"/>
                </a:solidFill>
                <a:ea typeface="Calibri"/>
                <a:cs typeface="B Nazanin" panose="00000400000000000000" pitchFamily="2" charset="-78"/>
              </a:rPr>
              <a:t>آیه 29 سوره زمر</a:t>
            </a:r>
            <a:endParaRPr lang="en-US" sz="2400" dirty="0">
              <a:solidFill>
                <a:srgbClr val="FF0000"/>
              </a:solidFill>
              <a:ea typeface="Calibri"/>
              <a:cs typeface="B Nazanin" panose="00000400000000000000" pitchFamily="2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600" dirty="0" smtClean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« </a:t>
            </a:r>
            <a:r>
              <a:rPr lang="fa-IR" sz="2600" dirty="0" smtClean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ضرب </a:t>
            </a:r>
            <a:r>
              <a:rPr lang="fa-IR" sz="2600" dirty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الله مثلا رجلا فیه شرکاء متشاکسون و رجلا سلما لرجل هل یستویان مثلا الحمدلله بل اکثرهم </a:t>
            </a:r>
            <a:r>
              <a:rPr lang="fa-IR" sz="2600" dirty="0" smtClean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لایعلمون »</a:t>
            </a:r>
            <a:endParaRPr lang="en-US" sz="2600" dirty="0">
              <a:solidFill>
                <a:schemeClr val="tx1"/>
              </a:solidFill>
              <a:ea typeface="Calibri"/>
              <a:cs typeface="B Nazanin" panose="00000400000000000000" pitchFamily="2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400" dirty="0">
                <a:solidFill>
                  <a:srgbClr val="00B050"/>
                </a:solidFill>
                <a:ea typeface="Calibri"/>
                <a:cs typeface="B Nazanin" panose="00000400000000000000" pitchFamily="2" charset="-78"/>
              </a:rPr>
              <a:t>خداوند مثلی زده است: مردی را که مملوک شریکانی است که درباره او پیوسته با هم به مشاجره مشغول اند، و مردی که تنها تسلیم یک نفر است آیا این دو یکسان اند؟! حمد، مخصوص خداست، ولی بیشتر آنان نمی دانند</a:t>
            </a:r>
            <a:r>
              <a:rPr lang="fa-IR" sz="2400" dirty="0" smtClean="0">
                <a:solidFill>
                  <a:srgbClr val="00B050"/>
                </a:solidFill>
                <a:ea typeface="Calibri"/>
                <a:cs typeface="B Nazanin" panose="00000400000000000000" pitchFamily="2" charset="-78"/>
              </a:rPr>
              <a:t>.</a:t>
            </a: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600" dirty="0">
              <a:solidFill>
                <a:srgbClr val="00B050"/>
              </a:solidFill>
              <a:ea typeface="Calibri"/>
              <a:cs typeface="B Nazanin" panose="00000400000000000000" pitchFamily="2" charset="-78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سر تمثیل به برده در قرآن چیست؟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عبارت «شرکاء متشاکسون» تمثیل از چه می تواند باشد؟ 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ارتباط آیه با موضوع «آزادی» چیست؟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ارتباط آیه با موضوع «توحید» چه می باشد؟ 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algn="just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749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4800"/>
            <a:ext cx="7086600" cy="5715000"/>
          </a:xfrm>
        </p:spPr>
        <p:txBody>
          <a:bodyPr>
            <a:normAutofit lnSpcReduction="10000"/>
          </a:bodyPr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400" dirty="0">
                <a:solidFill>
                  <a:srgbClr val="FF0000"/>
                </a:solidFill>
                <a:ea typeface="Calibri"/>
                <a:cs typeface="B Nazanin" panose="00000400000000000000" pitchFamily="2" charset="-78"/>
              </a:rPr>
              <a:t>آیه 24-25 سوره ابراهیم</a:t>
            </a:r>
            <a:endParaRPr lang="en-US" sz="2400" dirty="0">
              <a:solidFill>
                <a:srgbClr val="FF0000"/>
              </a:solidFill>
              <a:ea typeface="Calibri"/>
              <a:cs typeface="B Nazanin" panose="00000400000000000000" pitchFamily="2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400" dirty="0" smtClean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« الم </a:t>
            </a:r>
            <a:r>
              <a:rPr lang="fa-IR" sz="2400" dirty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تر کیف ضرب الله مثلا کلمه طیبه کشجره طیبه اصلها ثابت و فرعها فی السماء توتی اکلها کل حین باذن ربها و یضرب الله الامثال للناس لعلهم </a:t>
            </a:r>
            <a:r>
              <a:rPr lang="fa-IR" sz="2400" dirty="0" smtClean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یتذکرون »</a:t>
            </a:r>
            <a:endParaRPr lang="en-US" sz="2400" dirty="0">
              <a:solidFill>
                <a:schemeClr val="tx1"/>
              </a:solidFill>
              <a:ea typeface="Calibri"/>
              <a:cs typeface="B Nazanin" panose="00000400000000000000" pitchFamily="2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400" dirty="0">
                <a:solidFill>
                  <a:srgbClr val="00B050"/>
                </a:solidFill>
                <a:ea typeface="Calibri"/>
                <a:cs typeface="B Nazanin" panose="00000400000000000000" pitchFamily="2" charset="-78"/>
              </a:rPr>
              <a:t>آیا ندیدی چگونه خداوند «کلمه طیبه» را به درخت پاکیزه ای تشبیه کرده که ریشه آن (در زمین) ثابت، و شاخه آن در آسمان است؟ هر زمان میوه خود را به اذن پروردگارش می دهد. و خداوند برای مردم مثل ها می زند، شاید متذکر شوند!</a:t>
            </a:r>
            <a:endParaRPr lang="en-US" sz="2400" dirty="0">
              <a:solidFill>
                <a:srgbClr val="00B050"/>
              </a:solidFill>
              <a:ea typeface="Calibri"/>
              <a:cs typeface="B Nazanin" panose="00000400000000000000" pitchFamily="2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dirty="0">
                <a:ea typeface="Calibri"/>
                <a:cs typeface="B Nazanin" panose="00000400000000000000" pitchFamily="2" charset="-78"/>
              </a:rPr>
              <a:t> </a:t>
            </a:r>
            <a:endParaRPr lang="en-US" dirty="0">
              <a:ea typeface="Calibri"/>
              <a:cs typeface="B Nazanin" panose="00000400000000000000" pitchFamily="2" charset="-78"/>
            </a:endParaRPr>
          </a:p>
          <a:p>
            <a:pPr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200" dirty="0">
                <a:ea typeface="Calibri"/>
                <a:cs typeface="B Nazanin" panose="00000400000000000000" pitchFamily="2" charset="-78"/>
              </a:rPr>
              <a:t>ارتباط آیه با موضوع «انقلاب در اسلام» چیست؟</a:t>
            </a:r>
            <a:endParaRPr lang="en-US" sz="2200" dirty="0">
              <a:ea typeface="Calibri"/>
              <a:cs typeface="B Nazanin" panose="00000400000000000000" pitchFamily="2" charset="-78"/>
            </a:endParaRPr>
          </a:p>
          <a:p>
            <a:pPr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200" dirty="0">
                <a:ea typeface="Calibri"/>
                <a:cs typeface="B Nazanin" panose="00000400000000000000" pitchFamily="2" charset="-78"/>
              </a:rPr>
              <a:t>ارتباط آیه با موضوع «توحید» چیست؟ </a:t>
            </a:r>
            <a:endParaRPr lang="en-US" sz="2200" dirty="0">
              <a:ea typeface="Calibri"/>
              <a:cs typeface="B Nazanin" panose="00000400000000000000" pitchFamily="2" charset="-78"/>
            </a:endParaRPr>
          </a:p>
          <a:p>
            <a:pPr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200" dirty="0">
                <a:ea typeface="Calibri"/>
                <a:cs typeface="B Nazanin" panose="00000400000000000000" pitchFamily="2" charset="-78"/>
              </a:rPr>
              <a:t>رابطه توحید با ثمرات انقلاب اسلامی چون عدالت اجتماعی و ... چیست؟  </a:t>
            </a:r>
            <a:endParaRPr lang="en-US" sz="2200" dirty="0">
              <a:ea typeface="Calibri"/>
              <a:cs typeface="B Nazanin" panose="00000400000000000000" pitchFamily="2" charset="-78"/>
            </a:endParaRPr>
          </a:p>
          <a:p>
            <a:pPr algn="just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37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3237"/>
            <a:ext cx="8458200" cy="57451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800" dirty="0">
                <a:solidFill>
                  <a:schemeClr val="accent4"/>
                </a:solidFill>
                <a:latin typeface="2  Nazanin"/>
                <a:ea typeface="Calibri"/>
                <a:cs typeface="B Nazanin" panose="00000400000000000000" pitchFamily="2" charset="-78"/>
              </a:rPr>
              <a:t>ملاحظات بحث</a:t>
            </a:r>
            <a:r>
              <a:rPr lang="fa-IR" sz="2800" dirty="0" smtClean="0">
                <a:solidFill>
                  <a:schemeClr val="accent4"/>
                </a:solidFill>
                <a:latin typeface="2  Nazanin"/>
                <a:ea typeface="Calibri"/>
                <a:cs typeface="B Nazanin" panose="00000400000000000000" pitchFamily="2" charset="-78"/>
              </a:rPr>
              <a:t>: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en-US" sz="100" dirty="0">
              <a:solidFill>
                <a:schemeClr val="accent4"/>
              </a:solidFill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>
                <a:latin typeface="2  Nazanin"/>
                <a:ea typeface="Calibri"/>
                <a:cs typeface="B Nazanin" panose="00000400000000000000" pitchFamily="2" charset="-78"/>
              </a:rPr>
              <a:t>1. درست کردن افکار و ایجاد وحدت فکری: اولین گام</a:t>
            </a:r>
            <a:endParaRPr lang="en-US" sz="2000" dirty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>
                <a:latin typeface="2  Nazanin"/>
                <a:ea typeface="Calibri"/>
                <a:cs typeface="B Nazanin" panose="00000400000000000000" pitchFamily="2" charset="-78"/>
              </a:rPr>
              <a:t>2. وحدت شخصیت: ملاک سلامت شخصیت : علامت اصلی تشتت: وجود خود دانی و خود عالی</a:t>
            </a:r>
            <a:endParaRPr lang="en-US" sz="2000" dirty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>
                <a:latin typeface="2  Nazanin"/>
                <a:ea typeface="Calibri"/>
                <a:cs typeface="B Nazanin" panose="00000400000000000000" pitchFamily="2" charset="-78"/>
              </a:rPr>
              <a:t>3. عدم کارآیی انسان بیمار و جامعه بیمار (از جنبه های فردی : جنبه های اجتماعی نتیجه گیری می شود)</a:t>
            </a:r>
            <a:endParaRPr lang="en-US" sz="2000" dirty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>
                <a:latin typeface="2  Nazanin"/>
                <a:ea typeface="Calibri"/>
                <a:cs typeface="B Nazanin" panose="00000400000000000000" pitchFamily="2" charset="-78"/>
              </a:rPr>
              <a:t>4. خروج شرک از فکر: خروج شرک از روح و عمل (تعلیم: مقدمه تربیت)</a:t>
            </a:r>
            <a:endParaRPr lang="en-US" sz="2000" dirty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>
                <a:latin typeface="2  Nazanin"/>
                <a:ea typeface="Calibri"/>
                <a:cs typeface="B Nazanin" panose="00000400000000000000" pitchFamily="2" charset="-78"/>
              </a:rPr>
              <a:t>5. رابطه توحید و آزادی</a:t>
            </a:r>
            <a:endParaRPr lang="en-US" sz="2000" dirty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>
                <a:latin typeface="2  Nazanin"/>
                <a:ea typeface="Calibri"/>
                <a:cs typeface="B Nazanin" panose="00000400000000000000" pitchFamily="2" charset="-78"/>
              </a:rPr>
              <a:t>6. تطبیق نظام فکری و نظام توحیدی</a:t>
            </a:r>
            <a:endParaRPr lang="en-US" sz="2000" dirty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532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442" y="914400"/>
            <a:ext cx="8534400" cy="64008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 smtClean="0">
                <a:latin typeface="2  Nazanin"/>
                <a:ea typeface="Calibri"/>
                <a:cs typeface="B Nazanin" panose="00000400000000000000" pitchFamily="2" charset="-78"/>
              </a:rPr>
              <a:t>7. رابطه «اخلاص» و «توحید عملی»</a:t>
            </a:r>
            <a:endParaRPr lang="en-US" sz="2000" dirty="0" smtClean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 smtClean="0">
                <a:latin typeface="2  Nazanin"/>
                <a:ea typeface="Calibri"/>
                <a:cs typeface="B Nazanin" panose="00000400000000000000" pitchFamily="2" charset="-78"/>
              </a:rPr>
              <a:t>8. اگر کسی در اندیشه موحد باشد ولی در عمل نباشد چه گونه است؟ نفاق</a:t>
            </a:r>
            <a:endParaRPr lang="en-US" sz="2000" dirty="0" smtClean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 smtClean="0">
                <a:latin typeface="2  Nazanin"/>
                <a:ea typeface="Calibri"/>
                <a:cs typeface="B Nazanin" panose="00000400000000000000" pitchFamily="2" charset="-78"/>
              </a:rPr>
              <a:t>9. تطبیق تصور «ارباب متنوع» با یک برده و بنده: افسردگی و سایر مشکلات</a:t>
            </a:r>
            <a:endParaRPr lang="en-US" sz="2000" dirty="0" smtClean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 smtClean="0">
                <a:latin typeface="2  Nazanin"/>
                <a:ea typeface="Calibri"/>
                <a:cs typeface="B Nazanin" panose="00000400000000000000" pitchFamily="2" charset="-78"/>
              </a:rPr>
              <a:t>10. جامعه، فکر را می سازد یا فکر، جامعه را؟ طرح نظرات مختلف:</a:t>
            </a:r>
            <a:endParaRPr lang="en-US" sz="2000" dirty="0" smtClean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400050" lvl="1" indent="0">
              <a:spcAft>
                <a:spcPts val="1000"/>
              </a:spcAft>
              <a:buNone/>
            </a:pPr>
            <a:r>
              <a:rPr lang="fa-IR" sz="2000" dirty="0" smtClean="0">
                <a:latin typeface="2  Nazanin"/>
                <a:ea typeface="Calibri"/>
                <a:cs typeface="B Nazanin" panose="00000400000000000000" pitchFamily="2" charset="-78"/>
              </a:rPr>
              <a:t>- جامعه: موثرترین عامل</a:t>
            </a:r>
            <a:endParaRPr lang="en-US" sz="2000" dirty="0" smtClean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400050" lvl="1" indent="0">
              <a:spcAft>
                <a:spcPts val="1000"/>
              </a:spcAft>
              <a:buNone/>
            </a:pPr>
            <a:r>
              <a:rPr lang="fa-IR" sz="2000" dirty="0" smtClean="0">
                <a:latin typeface="2  Nazanin"/>
                <a:ea typeface="Calibri"/>
                <a:cs typeface="B Nazanin" panose="00000400000000000000" pitchFamily="2" charset="-78"/>
              </a:rPr>
              <a:t>- اسلام: قایل به استقلال فکری برای انسان</a:t>
            </a:r>
            <a:endParaRPr lang="en-US" sz="2000" dirty="0" smtClean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400050" lvl="1" indent="0">
              <a:spcAft>
                <a:spcPts val="1000"/>
              </a:spcAft>
              <a:buNone/>
            </a:pPr>
            <a:r>
              <a:rPr lang="fa-IR" sz="2000" dirty="0" smtClean="0">
                <a:latin typeface="2  Nazanin"/>
                <a:ea typeface="Calibri"/>
                <a:cs typeface="B Nazanin" panose="00000400000000000000" pitchFamily="2" charset="-78"/>
              </a:rPr>
              <a:t>- نکته: برخی از مدیران فرهنگی، شرایط را مدیریت نمی کننئد بلکه شرایط، آنها را مدیریت می کند.</a:t>
            </a:r>
            <a:endParaRPr lang="en-US" sz="2000" dirty="0" smtClean="0">
              <a:latin typeface="2  Nazanin"/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fa-IR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55986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345</TotalTime>
  <Words>1319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2  Nazanin</vt:lpstr>
      <vt:lpstr>Arial</vt:lpstr>
      <vt:lpstr>B Nazanin</vt:lpstr>
      <vt:lpstr>Calibri</vt:lpstr>
      <vt:lpstr>Cambria</vt:lpstr>
      <vt:lpstr>Century Gothic</vt:lpstr>
      <vt:lpstr>Symbol</vt:lpstr>
      <vt:lpstr>Tahoma</vt:lpstr>
      <vt:lpstr>Times New Roman</vt:lpstr>
      <vt:lpstr>Wingdings</vt:lpstr>
      <vt:lpstr>Wingdings 3</vt:lpstr>
      <vt:lpstr>Wisp</vt:lpstr>
      <vt:lpstr>بسم الله الرحمن الرحیم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Dear user</cp:lastModifiedBy>
  <cp:revision>24</cp:revision>
  <dcterms:created xsi:type="dcterms:W3CDTF">2013-10-26T21:45:33Z</dcterms:created>
  <dcterms:modified xsi:type="dcterms:W3CDTF">2015-05-15T12:11:11Z</dcterms:modified>
</cp:coreProperties>
</file>