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7" r:id="rId1"/>
  </p:sldMasterIdLst>
  <p:sldIdLst>
    <p:sldId id="293" r:id="rId2"/>
    <p:sldId id="256" r:id="rId3"/>
    <p:sldId id="257" r:id="rId4"/>
    <p:sldId id="258" r:id="rId5"/>
    <p:sldId id="259" r:id="rId6"/>
    <p:sldId id="260" r:id="rId7"/>
    <p:sldId id="261" r:id="rId8"/>
    <p:sldId id="294" r:id="rId9"/>
    <p:sldId id="296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95" r:id="rId21"/>
    <p:sldId id="283" r:id="rId22"/>
    <p:sldId id="284" r:id="rId23"/>
    <p:sldId id="285" r:id="rId24"/>
    <p:sldId id="286" r:id="rId25"/>
    <p:sldId id="297" r:id="rId26"/>
    <p:sldId id="298" r:id="rId27"/>
    <p:sldId id="299" r:id="rId28"/>
    <p:sldId id="300" r:id="rId29"/>
    <p:sldId id="291" r:id="rId30"/>
    <p:sldId id="292" r:id="rId31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138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FDD07-E49D-4EE8-9642-0C760DCCED47}" type="datetimeFigureOut">
              <a:rPr lang="fa-IR" smtClean="0"/>
              <a:t>07/27/1436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3125-A4D9-48F7-A144-49C6B5D65D0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19659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FDD07-E49D-4EE8-9642-0C760DCCED47}" type="datetimeFigureOut">
              <a:rPr lang="fa-IR" smtClean="0"/>
              <a:t>07/27/1436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3125-A4D9-48F7-A144-49C6B5D65D0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78522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FDD07-E49D-4EE8-9642-0C760DCCED47}" type="datetimeFigureOut">
              <a:rPr lang="fa-IR" smtClean="0"/>
              <a:t>07/27/1436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3125-A4D9-48F7-A144-49C6B5D65D00}" type="slidenum">
              <a:rPr lang="fa-IR" smtClean="0"/>
              <a:t>‹#›</a:t>
            </a:fld>
            <a:endParaRPr lang="fa-I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745649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FDD07-E49D-4EE8-9642-0C760DCCED47}" type="datetimeFigureOut">
              <a:rPr lang="fa-IR" smtClean="0"/>
              <a:t>07/27/1436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3125-A4D9-48F7-A144-49C6B5D65D0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261263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FDD07-E49D-4EE8-9642-0C760DCCED47}" type="datetimeFigureOut">
              <a:rPr lang="fa-IR" smtClean="0"/>
              <a:t>07/27/1436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3125-A4D9-48F7-A144-49C6B5D65D00}" type="slidenum">
              <a:rPr lang="fa-IR" smtClean="0"/>
              <a:t>‹#›</a:t>
            </a:fld>
            <a:endParaRPr lang="fa-I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867154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FDD07-E49D-4EE8-9642-0C760DCCED47}" type="datetimeFigureOut">
              <a:rPr lang="fa-IR" smtClean="0"/>
              <a:t>07/27/1436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3125-A4D9-48F7-A144-49C6B5D65D0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091490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FDD07-E49D-4EE8-9642-0C760DCCED47}" type="datetimeFigureOut">
              <a:rPr lang="fa-IR" smtClean="0"/>
              <a:t>07/27/1436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3125-A4D9-48F7-A144-49C6B5D65D0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689103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FDD07-E49D-4EE8-9642-0C760DCCED47}" type="datetimeFigureOut">
              <a:rPr lang="fa-IR" smtClean="0"/>
              <a:t>07/27/1436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3125-A4D9-48F7-A144-49C6B5D65D0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83778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FDD07-E49D-4EE8-9642-0C760DCCED47}" type="datetimeFigureOut">
              <a:rPr lang="fa-IR" smtClean="0"/>
              <a:t>07/27/1436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3125-A4D9-48F7-A144-49C6B5D65D0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90187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FDD07-E49D-4EE8-9642-0C760DCCED47}" type="datetimeFigureOut">
              <a:rPr lang="fa-IR" smtClean="0"/>
              <a:t>07/27/1436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3125-A4D9-48F7-A144-49C6B5D65D0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32652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FDD07-E49D-4EE8-9642-0C760DCCED47}" type="datetimeFigureOut">
              <a:rPr lang="fa-IR" smtClean="0"/>
              <a:t>07/27/1436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3125-A4D9-48F7-A144-49C6B5D65D0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19645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FDD07-E49D-4EE8-9642-0C760DCCED47}" type="datetimeFigureOut">
              <a:rPr lang="fa-IR" smtClean="0"/>
              <a:t>07/27/1436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3125-A4D9-48F7-A144-49C6B5D65D0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6772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FDD07-E49D-4EE8-9642-0C760DCCED47}" type="datetimeFigureOut">
              <a:rPr lang="fa-IR" smtClean="0"/>
              <a:t>07/27/1436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3125-A4D9-48F7-A144-49C6B5D65D0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12554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FDD07-E49D-4EE8-9642-0C760DCCED47}" type="datetimeFigureOut">
              <a:rPr lang="fa-IR" smtClean="0"/>
              <a:t>07/27/1436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3125-A4D9-48F7-A144-49C6B5D65D0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19891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FDD07-E49D-4EE8-9642-0C760DCCED47}" type="datetimeFigureOut">
              <a:rPr lang="fa-IR" smtClean="0"/>
              <a:t>07/27/1436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3125-A4D9-48F7-A144-49C6B5D65D0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57097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FDD07-E49D-4EE8-9642-0C760DCCED47}" type="datetimeFigureOut">
              <a:rPr lang="fa-IR" smtClean="0"/>
              <a:t>07/27/1436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3125-A4D9-48F7-A144-49C6B5D65D0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63380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FDD07-E49D-4EE8-9642-0C760DCCED47}" type="datetimeFigureOut">
              <a:rPr lang="fa-IR" smtClean="0"/>
              <a:t>07/27/1436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0A053125-A4D9-48F7-A144-49C6B5D65D0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25986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852936"/>
            <a:ext cx="6400800" cy="4586064"/>
          </a:xfrm>
        </p:spPr>
        <p:txBody>
          <a:bodyPr>
            <a:normAutofit/>
          </a:bodyPr>
          <a:lstStyle/>
          <a:p>
            <a:r>
              <a:rPr lang="fa-IR" sz="6000" dirty="0" smtClean="0">
                <a:solidFill>
                  <a:schemeClr val="tx1"/>
                </a:solidFill>
                <a:cs typeface="B Nazanin" pitchFamily="2" charset="-78"/>
              </a:rPr>
              <a:t>بسم الله الرحمن الرحیم</a:t>
            </a:r>
            <a:endParaRPr lang="fa-IR" sz="6000" dirty="0">
              <a:solidFill>
                <a:schemeClr val="tx1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0545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764704"/>
            <a:ext cx="7200800" cy="543346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fa-IR" sz="3600" dirty="0" smtClean="0">
                <a:solidFill>
                  <a:schemeClr val="accent1">
                    <a:lumMod val="50000"/>
                  </a:schemeClr>
                </a:solidFill>
                <a:ea typeface="Calibri"/>
                <a:cs typeface="B Nazanin"/>
              </a:rPr>
              <a:t>مهــریه</a:t>
            </a: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endParaRPr lang="en-US" sz="3600" dirty="0">
              <a:solidFill>
                <a:schemeClr val="accent1">
                  <a:lumMod val="50000"/>
                </a:schemeClr>
              </a:solidFill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a-IR" sz="3600" dirty="0">
                <a:solidFill>
                  <a:srgbClr val="7030A0"/>
                </a:solidFill>
                <a:ea typeface="Calibri"/>
                <a:cs typeface="B Nazanin"/>
              </a:rPr>
              <a:t>اقسام احکام </a:t>
            </a:r>
            <a:r>
              <a:rPr lang="fa-IR" sz="3600" dirty="0" smtClean="0">
                <a:solidFill>
                  <a:srgbClr val="7030A0"/>
                </a:solidFill>
                <a:ea typeface="Calibri"/>
                <a:cs typeface="B Nazanin"/>
              </a:rPr>
              <a:t>اسلامی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en-US" sz="100" dirty="0">
              <a:solidFill>
                <a:srgbClr val="7030A0"/>
              </a:solidFill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fa-IR" sz="2400" dirty="0">
                <a:ea typeface="Calibri"/>
                <a:cs typeface="B Nazanin"/>
              </a:rPr>
              <a:t>نسخ و برخورد شدید سنت های قبلی: منح زنده به گور کردن دختران</a:t>
            </a:r>
            <a:endParaRPr lang="en-US" sz="2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fa-IR" sz="2400" dirty="0">
                <a:ea typeface="Calibri"/>
                <a:cs typeface="B Nazanin"/>
              </a:rPr>
              <a:t>امضائی: تایید حکم قبلی با تغییراتی(مهریه)</a:t>
            </a:r>
            <a:endParaRPr lang="en-US" sz="2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fa-IR" sz="2400" dirty="0">
                <a:ea typeface="Calibri"/>
                <a:cs typeface="B Nazanin"/>
              </a:rPr>
              <a:t>تاسیسی: ایجاد توسط اسلام (خمس)</a:t>
            </a:r>
            <a:endParaRPr lang="en-US" sz="2400" dirty="0">
              <a:ea typeface="Calibri"/>
              <a:cs typeface="Arial"/>
            </a:endParaRPr>
          </a:p>
          <a:p>
            <a:pPr marL="0" indent="0">
              <a:buNone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44012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08720"/>
            <a:ext cx="6491064" cy="5577483"/>
          </a:xfrm>
        </p:spPr>
        <p:txBody>
          <a:bodyPr>
            <a:normAutofit/>
          </a:bodyPr>
          <a:lstStyle/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a-IR" sz="3200" dirty="0" smtClean="0">
                <a:solidFill>
                  <a:srgbClr val="7030A0"/>
                </a:solidFill>
                <a:ea typeface="Calibri"/>
                <a:cs typeface="B Nazanin" panose="00000400000000000000" pitchFamily="2" charset="-78"/>
              </a:rPr>
              <a:t>دوره </a:t>
            </a:r>
            <a:r>
              <a:rPr lang="fa-IR" sz="3200" dirty="0">
                <a:solidFill>
                  <a:srgbClr val="7030A0"/>
                </a:solidFill>
                <a:ea typeface="Calibri"/>
                <a:cs typeface="B Nazanin" panose="00000400000000000000" pitchFamily="2" charset="-78"/>
              </a:rPr>
              <a:t>های مختلف تاریخی از حیث مهریه </a:t>
            </a:r>
            <a:r>
              <a:rPr lang="fa-IR" sz="3200" dirty="0" smtClean="0">
                <a:solidFill>
                  <a:srgbClr val="7030A0"/>
                </a:solidFill>
                <a:ea typeface="Calibri"/>
                <a:cs typeface="B Nazanin" panose="00000400000000000000" pitchFamily="2" charset="-78"/>
              </a:rPr>
              <a:t>زنان</a:t>
            </a: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endParaRPr lang="en-US" sz="900" dirty="0">
              <a:solidFill>
                <a:srgbClr val="7030A0"/>
              </a:solidFill>
              <a:ea typeface="Calibri"/>
              <a:cs typeface="B Nazanin" panose="00000400000000000000" pitchFamily="2" charset="-78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fa-IR" sz="2800" dirty="0">
                <a:solidFill>
                  <a:prstClr val="black"/>
                </a:solidFill>
                <a:ea typeface="Calibri"/>
                <a:cs typeface="B Nazanin" panose="00000400000000000000" pitchFamily="2" charset="-78"/>
              </a:rPr>
              <a:t>دوره مادر شاهی</a:t>
            </a:r>
            <a:endParaRPr lang="en-US" sz="2800" dirty="0">
              <a:solidFill>
                <a:prstClr val="black"/>
              </a:solidFill>
              <a:ea typeface="Calibri"/>
              <a:cs typeface="B Nazanin" panose="00000400000000000000" pitchFamily="2" charset="-78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fa-IR" sz="2800" dirty="0">
                <a:solidFill>
                  <a:prstClr val="black"/>
                </a:solidFill>
                <a:ea typeface="Calibri"/>
                <a:cs typeface="B Nazanin" panose="00000400000000000000" pitchFamily="2" charset="-78"/>
              </a:rPr>
              <a:t>دوره پدرشاهی</a:t>
            </a:r>
            <a:endParaRPr lang="en-US" sz="2800" dirty="0">
              <a:solidFill>
                <a:prstClr val="black"/>
              </a:solidFill>
              <a:ea typeface="Calibri"/>
              <a:cs typeface="B Nazanin" panose="00000400000000000000" pitchFamily="2" charset="-78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fa-IR" sz="2800" dirty="0">
                <a:solidFill>
                  <a:prstClr val="black"/>
                </a:solidFill>
                <a:ea typeface="Calibri"/>
                <a:cs typeface="B Nazanin" panose="00000400000000000000" pitchFamily="2" charset="-78"/>
              </a:rPr>
              <a:t>اجیر شدن پسر برای پدر به جای مهریه</a:t>
            </a:r>
            <a:endParaRPr lang="en-US" sz="2800" dirty="0">
              <a:solidFill>
                <a:prstClr val="black"/>
              </a:solidFill>
              <a:ea typeface="Calibri"/>
              <a:cs typeface="B Nazanin" panose="00000400000000000000" pitchFamily="2" charset="-78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fa-IR" sz="2800" dirty="0">
                <a:solidFill>
                  <a:prstClr val="black"/>
                </a:solidFill>
                <a:ea typeface="Calibri"/>
                <a:cs typeface="B Nazanin" panose="00000400000000000000" pitchFamily="2" charset="-78"/>
              </a:rPr>
              <a:t>تقدیم مهریه به پدر</a:t>
            </a:r>
            <a:endParaRPr lang="en-US" sz="2800" dirty="0">
              <a:solidFill>
                <a:prstClr val="black"/>
              </a:solidFill>
              <a:ea typeface="Calibri"/>
              <a:cs typeface="B Nazanin" panose="00000400000000000000" pitchFamily="2" charset="-78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fa-IR" sz="2800" dirty="0">
                <a:solidFill>
                  <a:prstClr val="black"/>
                </a:solidFill>
                <a:ea typeface="Calibri"/>
                <a:cs typeface="B Nazanin" panose="00000400000000000000" pitchFamily="2" charset="-78"/>
              </a:rPr>
              <a:t>دادن مهریه به خود دختر</a:t>
            </a:r>
            <a:endParaRPr lang="en-US" sz="2800" dirty="0">
              <a:solidFill>
                <a:prstClr val="black"/>
              </a:solidFill>
              <a:ea typeface="Calibri"/>
              <a:cs typeface="B Nazanin" panose="00000400000000000000" pitchFamily="2" charset="-78"/>
            </a:endParaRPr>
          </a:p>
          <a:p>
            <a:endParaRPr lang="fa-IR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1214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6491064" cy="5649491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fa-IR" sz="4000" dirty="0">
                <a:solidFill>
                  <a:srgbClr val="7030A0"/>
                </a:solidFill>
                <a:ea typeface="Calibri"/>
                <a:cs typeface="B Nazanin" panose="00000400000000000000" pitchFamily="2" charset="-78"/>
              </a:rPr>
              <a:t>مهریه در اسلام:</a:t>
            </a:r>
            <a:endParaRPr lang="en-US" sz="4000" dirty="0">
              <a:solidFill>
                <a:srgbClr val="7030A0"/>
              </a:solidFill>
              <a:ea typeface="Calibri"/>
              <a:cs typeface="B Nazanin" panose="00000400000000000000" pitchFamily="2" charset="-78"/>
            </a:endParaRP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fa-IR" sz="3200" dirty="0" smtClean="0">
                <a:ea typeface="Calibri"/>
                <a:cs typeface="B Nazanin" panose="00000400000000000000" pitchFamily="2" charset="-78"/>
              </a:rPr>
              <a:t>« و </a:t>
            </a:r>
            <a:r>
              <a:rPr lang="fa-IR" sz="3200" dirty="0">
                <a:ea typeface="Calibri"/>
                <a:cs typeface="B Nazanin" panose="00000400000000000000" pitchFamily="2" charset="-78"/>
              </a:rPr>
              <a:t>اتوا النساء صدقاتهن </a:t>
            </a:r>
            <a:r>
              <a:rPr lang="fa-IR" sz="3200" dirty="0" smtClean="0">
                <a:ea typeface="Calibri"/>
                <a:cs typeface="B Nazanin" panose="00000400000000000000" pitchFamily="2" charset="-78"/>
              </a:rPr>
              <a:t>نحله »</a:t>
            </a: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endParaRPr lang="en-US" sz="1400" dirty="0">
              <a:ea typeface="Calibri"/>
              <a:cs typeface="B Nazanin" panose="00000400000000000000" pitchFamily="2" charset="-78"/>
            </a:endParaRPr>
          </a:p>
          <a:p>
            <a:pPr marL="400050" lvl="1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a-IR" sz="2200" dirty="0">
                <a:ea typeface="Calibri"/>
                <a:cs typeface="B Nazanin" panose="00000400000000000000" pitchFamily="2" charset="-78"/>
              </a:rPr>
              <a:t>نکته 1: فعل امر برای دادن مهریه</a:t>
            </a:r>
            <a:endParaRPr lang="en-US" sz="2200" dirty="0">
              <a:ea typeface="Calibri"/>
              <a:cs typeface="B Nazanin" panose="00000400000000000000" pitchFamily="2" charset="-78"/>
            </a:endParaRPr>
          </a:p>
          <a:p>
            <a:pPr marL="400050" lvl="1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a-IR" sz="2200" dirty="0">
                <a:ea typeface="Calibri"/>
                <a:cs typeface="B Nazanin" panose="00000400000000000000" pitchFamily="2" charset="-78"/>
              </a:rPr>
              <a:t>نکته 2: دادن مهریه به خود زنان</a:t>
            </a:r>
            <a:endParaRPr lang="en-US" sz="2200" dirty="0">
              <a:ea typeface="Calibri"/>
              <a:cs typeface="B Nazanin" panose="00000400000000000000" pitchFamily="2" charset="-78"/>
            </a:endParaRPr>
          </a:p>
          <a:p>
            <a:pPr marL="400050" lvl="1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a-IR" sz="2200" dirty="0">
                <a:ea typeface="Calibri"/>
                <a:cs typeface="B Nazanin" panose="00000400000000000000" pitchFamily="2" charset="-78"/>
              </a:rPr>
              <a:t>نکته 3: مهریه صدقه به معنای علامت صدق و راستی است</a:t>
            </a:r>
            <a:endParaRPr lang="en-US" sz="2200" dirty="0">
              <a:ea typeface="Calibri"/>
              <a:cs typeface="B Nazanin" panose="00000400000000000000" pitchFamily="2" charset="-78"/>
            </a:endParaRPr>
          </a:p>
          <a:p>
            <a:pPr marL="400050" lvl="1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a-IR" sz="2200" dirty="0">
                <a:ea typeface="Calibri"/>
                <a:cs typeface="B Nazanin" panose="00000400000000000000" pitchFamily="2" charset="-78"/>
              </a:rPr>
              <a:t>نکته 4: ماهیت مهریه، هدیه ای از جمنب مرد به زن است ولاغیر </a:t>
            </a:r>
            <a:endParaRPr lang="en-US" sz="2200" dirty="0">
              <a:ea typeface="Calibri"/>
              <a:cs typeface="B Nazanin" panose="00000400000000000000" pitchFamily="2" charset="-78"/>
            </a:endParaRPr>
          </a:p>
          <a:p>
            <a:endParaRPr lang="fa-IR" sz="2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2240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6563072" cy="612068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fa-IR" sz="3200" dirty="0" smtClean="0">
                <a:solidFill>
                  <a:schemeClr val="accent1">
                    <a:lumMod val="50000"/>
                  </a:schemeClr>
                </a:solidFill>
                <a:ea typeface="Calibri"/>
                <a:cs typeface="B Nazanin"/>
              </a:rPr>
              <a:t>ایرادات </a:t>
            </a:r>
            <a:r>
              <a:rPr lang="fa-IR" sz="3200" dirty="0">
                <a:solidFill>
                  <a:schemeClr val="accent1">
                    <a:lumMod val="50000"/>
                  </a:schemeClr>
                </a:solidFill>
                <a:ea typeface="Calibri"/>
                <a:cs typeface="B Nazanin"/>
              </a:rPr>
              <a:t>وارد بر مهریه و پاسخ به آنها:</a:t>
            </a:r>
            <a:endParaRPr lang="en-US" sz="3200" dirty="0">
              <a:solidFill>
                <a:schemeClr val="accent1">
                  <a:lumMod val="50000"/>
                </a:schemeClr>
              </a:solidFill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fa-IR" sz="1200" dirty="0" smtClean="0">
              <a:solidFill>
                <a:srgbClr val="7030A0"/>
              </a:solidFill>
              <a:ea typeface="Calibri"/>
              <a:cs typeface="B Nazanin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fa-IR" sz="2400" dirty="0" smtClean="0">
                <a:solidFill>
                  <a:srgbClr val="7030A0"/>
                </a:solidFill>
                <a:ea typeface="Calibri"/>
                <a:cs typeface="B Nazanin"/>
              </a:rPr>
              <a:t>اشکال </a:t>
            </a:r>
            <a:r>
              <a:rPr lang="fa-IR" sz="2400" dirty="0">
                <a:solidFill>
                  <a:srgbClr val="7030A0"/>
                </a:solidFill>
                <a:ea typeface="Calibri"/>
                <a:cs typeface="B Nazanin"/>
              </a:rPr>
              <a:t>1: مهریه توهین به زن است</a:t>
            </a:r>
            <a:endParaRPr lang="en-US" sz="2400" dirty="0">
              <a:solidFill>
                <a:srgbClr val="7030A0"/>
              </a:solidFill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fa-IR" sz="2000" dirty="0">
                <a:ea typeface="Calibri"/>
                <a:cs typeface="B Nazanin"/>
              </a:rPr>
              <a:t>پاسخ: هدیه در روابط خانوادگی (والدین به فرزند و ...) یا روابط دوستی یا حتی روابط ناشروع دختر و پسر امری عادی و رایج است</a:t>
            </a:r>
            <a:endParaRPr lang="en-US" sz="2000" dirty="0"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fa-IR" sz="2400" dirty="0">
                <a:ea typeface="Calibri"/>
                <a:cs typeface="B Nazanin"/>
              </a:rPr>
              <a:t> </a:t>
            </a:r>
            <a:endParaRPr lang="en-US" sz="2400" dirty="0"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fa-IR" sz="2400" dirty="0">
                <a:solidFill>
                  <a:srgbClr val="7030A0"/>
                </a:solidFill>
                <a:ea typeface="Calibri"/>
                <a:cs typeface="B Nazanin"/>
              </a:rPr>
              <a:t>اشکال2: مهریه مبلغی جهت خریداری زن توسط مرد است</a:t>
            </a:r>
            <a:endParaRPr lang="en-US" sz="2400" dirty="0">
              <a:solidFill>
                <a:srgbClr val="7030A0"/>
              </a:solidFill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fa-IR" sz="2000" dirty="0">
                <a:ea typeface="Calibri"/>
                <a:cs typeface="B Nazanin"/>
              </a:rPr>
              <a:t>پاسخ 1: در خرید و فروش مبلغ توسط فروشنده تعیین می شود حال آنکه اینجا مرد مهریه را تعیین می کند</a:t>
            </a:r>
            <a:endParaRPr lang="en-US" sz="2000" dirty="0"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fa-IR" sz="2000" dirty="0">
                <a:ea typeface="Calibri"/>
                <a:cs typeface="B Nazanin"/>
              </a:rPr>
              <a:t>پاسخ 2: در خریداری وجود  سه جزء (خریدار، فروشنده و کالا)، در اینجا دم انطباق</a:t>
            </a:r>
            <a:endParaRPr lang="en-US" sz="2000" dirty="0">
              <a:ea typeface="Calibri"/>
              <a:cs typeface="Arial"/>
            </a:endParaRPr>
          </a:p>
          <a:p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386013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20688"/>
            <a:ext cx="6719287" cy="5649491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fa-IR" sz="2800" dirty="0">
                <a:solidFill>
                  <a:srgbClr val="7030A0"/>
                </a:solidFill>
                <a:ea typeface="Calibri"/>
                <a:cs typeface="B Nazanin"/>
              </a:rPr>
              <a:t>اشکال3: مهریه وثیقه مالی تا مر زن را طلاق ندهد</a:t>
            </a:r>
            <a:endParaRPr lang="en-US" sz="2800" dirty="0">
              <a:solidFill>
                <a:srgbClr val="7030A0"/>
              </a:solidFill>
              <a:ea typeface="Calibri"/>
              <a:cs typeface="Arial"/>
            </a:endParaRPr>
          </a:p>
          <a:p>
            <a:pPr marL="0" indent="0" algn="just">
              <a:lnSpc>
                <a:spcPct val="110000"/>
              </a:lnSpc>
              <a:spcAft>
                <a:spcPts val="1000"/>
              </a:spcAft>
              <a:buNone/>
            </a:pPr>
            <a:r>
              <a:rPr lang="fa-IR" sz="2000" b="1" dirty="0">
                <a:ea typeface="Calibri"/>
                <a:cs typeface="B Nazanin"/>
              </a:rPr>
              <a:t>پاسخ 1:</a:t>
            </a:r>
            <a:r>
              <a:rPr lang="fa-IR" sz="2000" dirty="0">
                <a:ea typeface="Calibri"/>
                <a:cs typeface="B Nazanin"/>
              </a:rPr>
              <a:t> در روایات: توصیه به دادن مهریه توسط مردان</a:t>
            </a:r>
            <a:endParaRPr lang="en-US" sz="2000" dirty="0">
              <a:ea typeface="Calibri"/>
              <a:cs typeface="Arial"/>
            </a:endParaRPr>
          </a:p>
          <a:p>
            <a:pPr marL="0" indent="0" algn="just">
              <a:lnSpc>
                <a:spcPct val="110000"/>
              </a:lnSpc>
              <a:spcAft>
                <a:spcPts val="1000"/>
              </a:spcAft>
              <a:buNone/>
            </a:pPr>
            <a:r>
              <a:rPr lang="fa-IR" sz="2000" b="1" dirty="0">
                <a:ea typeface="Calibri"/>
                <a:cs typeface="B Nazanin"/>
              </a:rPr>
              <a:t>پاسخ 2:</a:t>
            </a:r>
            <a:r>
              <a:rPr lang="fa-IR" sz="2000" dirty="0">
                <a:ea typeface="Calibri"/>
                <a:cs typeface="B Nazanin"/>
              </a:rPr>
              <a:t> در روایات: توصیه به زنان برای کم بودن مهریه</a:t>
            </a:r>
            <a:endParaRPr lang="en-US" sz="2000" dirty="0">
              <a:ea typeface="Calibri"/>
              <a:cs typeface="Arial"/>
            </a:endParaRPr>
          </a:p>
          <a:p>
            <a:pPr marL="0" indent="0" algn="just">
              <a:lnSpc>
                <a:spcPct val="110000"/>
              </a:lnSpc>
              <a:spcAft>
                <a:spcPts val="1000"/>
              </a:spcAft>
              <a:buNone/>
            </a:pPr>
            <a:r>
              <a:rPr lang="fa-IR" sz="2000" b="1" dirty="0">
                <a:ea typeface="Calibri"/>
                <a:cs typeface="B Nazanin"/>
              </a:rPr>
              <a:t>پاسخ 3:</a:t>
            </a:r>
            <a:r>
              <a:rPr lang="fa-IR" sz="2000" dirty="0">
                <a:ea typeface="Calibri"/>
                <a:cs typeface="B Nazanin"/>
              </a:rPr>
              <a:t> توصیه به زنان برای بخشیدن مهریه</a:t>
            </a:r>
            <a:endParaRPr lang="en-US" sz="2000" dirty="0">
              <a:ea typeface="Calibri"/>
              <a:cs typeface="Arial"/>
            </a:endParaRPr>
          </a:p>
          <a:p>
            <a:pPr marL="0" indent="0" algn="just">
              <a:lnSpc>
                <a:spcPct val="110000"/>
              </a:lnSpc>
              <a:spcAft>
                <a:spcPts val="1000"/>
              </a:spcAft>
              <a:buNone/>
            </a:pPr>
            <a:r>
              <a:rPr lang="fa-IR" sz="2000" b="1" dirty="0">
                <a:ea typeface="Calibri"/>
                <a:cs typeface="B Nazanin"/>
              </a:rPr>
              <a:t>پاسخ 4</a:t>
            </a:r>
            <a:r>
              <a:rPr lang="fa-IR" sz="2000" dirty="0">
                <a:ea typeface="Calibri"/>
                <a:cs typeface="B Nazanin"/>
              </a:rPr>
              <a:t>: روحیات و خلقیات مرد و عدم مانع بودن مهریه بالا برای وی در صورت </a:t>
            </a:r>
            <a:r>
              <a:rPr lang="fa-IR" sz="2000" dirty="0" smtClean="0">
                <a:ea typeface="Calibri"/>
                <a:cs typeface="B Nazanin"/>
              </a:rPr>
              <a:t>تمایل برای </a:t>
            </a:r>
            <a:r>
              <a:rPr lang="fa-IR" sz="2000" dirty="0">
                <a:ea typeface="Calibri"/>
                <a:cs typeface="B Nazanin"/>
              </a:rPr>
              <a:t>طلاق</a:t>
            </a:r>
            <a:endParaRPr lang="en-US" sz="2000" dirty="0"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fa-IR" sz="2000" b="1" dirty="0">
                <a:ea typeface="Calibri"/>
                <a:cs typeface="B Nazanin"/>
              </a:rPr>
              <a:t> </a:t>
            </a:r>
            <a:endParaRPr lang="en-US" sz="2000" dirty="0"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fa-IR" sz="2800" dirty="0">
                <a:solidFill>
                  <a:srgbClr val="7030A0"/>
                </a:solidFill>
                <a:ea typeface="Calibri"/>
                <a:cs typeface="B Nazanin"/>
              </a:rPr>
              <a:t>آسیب شناسی: </a:t>
            </a:r>
            <a:r>
              <a:rPr lang="fa-IR" sz="2000" dirty="0">
                <a:ea typeface="Calibri"/>
                <a:cs typeface="B Nazanin"/>
              </a:rPr>
              <a:t>مهریه در اسلام، هدیه ای از جانب مرد به زن است در حالی که در عمل خانواده دختر چانه زنی و ... می کنند</a:t>
            </a:r>
            <a:endParaRPr lang="en-US" sz="2000" dirty="0"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fa-IR" sz="2000" b="1" dirty="0">
                <a:ea typeface="Calibri"/>
                <a:cs typeface="B Nazanin"/>
              </a:rPr>
              <a:t>عملکرد بد ما، فروش دختر را </a:t>
            </a:r>
            <a:r>
              <a:rPr lang="fa-IR" sz="2000" b="1" dirty="0" smtClean="0">
                <a:ea typeface="Calibri"/>
                <a:cs typeface="B Nazanin"/>
              </a:rPr>
              <a:t>در امر مهریه به </a:t>
            </a:r>
            <a:r>
              <a:rPr lang="fa-IR" sz="2000" b="1" dirty="0">
                <a:ea typeface="Calibri"/>
                <a:cs typeface="B Nazanin"/>
              </a:rPr>
              <a:t>ذهن تداعی می کند. </a:t>
            </a:r>
            <a:endParaRPr lang="en-US" sz="2000" b="1" dirty="0">
              <a:ea typeface="Calibri"/>
              <a:cs typeface="Arial"/>
            </a:endParaRPr>
          </a:p>
          <a:p>
            <a:pPr algn="just"/>
            <a:endParaRPr lang="fa-IR" sz="2000" dirty="0"/>
          </a:p>
        </p:txBody>
      </p:sp>
    </p:spTree>
    <p:extLst>
      <p:ext uri="{BB962C8B-B14F-4D97-AF65-F5344CB8AC3E}">
        <p14:creationId xmlns:p14="http://schemas.microsoft.com/office/powerpoint/2010/main" val="116163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6491064" cy="659735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fa-IR" sz="3600" b="1" dirty="0" smtClean="0">
                <a:solidFill>
                  <a:schemeClr val="accent1">
                    <a:lumMod val="50000"/>
                  </a:schemeClr>
                </a:solidFill>
                <a:ea typeface="Calibri"/>
                <a:cs typeface="B Nazanin" panose="00000400000000000000" pitchFamily="2" charset="-78"/>
              </a:rPr>
              <a:t>نفقـه :</a:t>
            </a:r>
            <a:endParaRPr lang="en-US" sz="3600" dirty="0" smtClean="0">
              <a:solidFill>
                <a:schemeClr val="accent1">
                  <a:lumMod val="50000"/>
                </a:schemeClr>
              </a:solidFill>
              <a:ea typeface="Calibri"/>
              <a:cs typeface="B Nazanin" panose="00000400000000000000" pitchFamily="2" charset="-78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a-IR" sz="2400" dirty="0" smtClean="0">
                <a:solidFill>
                  <a:srgbClr val="7030A0"/>
                </a:solidFill>
                <a:ea typeface="Calibri"/>
                <a:cs typeface="B Nazanin" panose="00000400000000000000" pitchFamily="2" charset="-78"/>
              </a:rPr>
              <a:t>سوال: نفقه شامل چیست؟</a:t>
            </a:r>
            <a:endParaRPr lang="en-US" sz="2400" dirty="0" smtClean="0">
              <a:solidFill>
                <a:srgbClr val="7030A0"/>
              </a:solidFill>
              <a:ea typeface="Calibri"/>
              <a:cs typeface="B Nazanin" panose="00000400000000000000" pitchFamily="2" charset="-78"/>
            </a:endParaRPr>
          </a:p>
          <a:p>
            <a:pPr lvl="1" indent="-342900"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fa-IR" sz="2000" dirty="0" smtClean="0">
                <a:ea typeface="Calibri"/>
                <a:cs typeface="B Nazanin" panose="00000400000000000000" pitchFamily="2" charset="-78"/>
              </a:rPr>
              <a:t>پاسخ</a:t>
            </a:r>
            <a:r>
              <a:rPr lang="fa-IR" sz="2000" dirty="0">
                <a:ea typeface="Calibri"/>
                <a:cs typeface="B Nazanin" panose="00000400000000000000" pitchFamily="2" charset="-78"/>
              </a:rPr>
              <a:t>: خوراک، پوشاک، مسکن، درمان، زیور آلات، هزینه های ضروری </a:t>
            </a:r>
            <a:endParaRPr lang="fa-IR" sz="2000" dirty="0">
              <a:ea typeface="Calibri"/>
              <a:cs typeface="B Nazanin" panose="00000400000000000000" pitchFamily="2" charset="-78"/>
            </a:endParaRPr>
          </a:p>
          <a:p>
            <a:pPr lvl="1" indent="-342900"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fa-IR" sz="2000" dirty="0" smtClean="0">
                <a:ea typeface="Calibri"/>
                <a:cs typeface="B Nazanin" panose="00000400000000000000" pitchFamily="2" charset="-78"/>
              </a:rPr>
              <a:t>تعیین </a:t>
            </a:r>
            <a:r>
              <a:rPr lang="fa-IR" sz="2000" dirty="0">
                <a:ea typeface="Calibri"/>
                <a:cs typeface="B Nazanin" panose="00000400000000000000" pitchFamily="2" charset="-78"/>
              </a:rPr>
              <a:t>مبلغ نفقه مطابق با شان زن: موقعیت خانوادگی، تحصیلی و </a:t>
            </a:r>
            <a:r>
              <a:rPr lang="fa-IR" sz="2000" dirty="0" smtClean="0">
                <a:ea typeface="Calibri"/>
                <a:cs typeface="B Nazanin" panose="00000400000000000000" pitchFamily="2" charset="-78"/>
              </a:rPr>
              <a:t>....</a:t>
            </a:r>
          </a:p>
          <a:p>
            <a:pPr lvl="1" indent="-342900">
              <a:spcAft>
                <a:spcPts val="1000"/>
              </a:spcAft>
              <a:buFont typeface="Wingdings" panose="05000000000000000000" pitchFamily="2" charset="2"/>
              <a:buChar char="ü"/>
            </a:pPr>
            <a:endParaRPr lang="en-US" sz="100" dirty="0">
              <a:ea typeface="Calibri"/>
              <a:cs typeface="B Nazanin" panose="00000400000000000000" pitchFamily="2" charset="-78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a-IR" sz="2400" dirty="0">
                <a:solidFill>
                  <a:srgbClr val="7030A0"/>
                </a:solidFill>
                <a:ea typeface="Calibri"/>
                <a:cs typeface="B Nazanin" panose="00000400000000000000" pitchFamily="2" charset="-78"/>
              </a:rPr>
              <a:t>دلایل الزام مرد به پرداخت نفقه:</a:t>
            </a:r>
            <a:endParaRPr lang="en-US" sz="2400" dirty="0">
              <a:solidFill>
                <a:srgbClr val="7030A0"/>
              </a:solidFill>
              <a:ea typeface="Calibri"/>
              <a:cs typeface="B Nazanin" panose="00000400000000000000" pitchFamily="2" charset="-78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ü"/>
            </a:pPr>
            <a:r>
              <a:rPr lang="fa-IR" sz="2000" dirty="0">
                <a:ea typeface="Calibri"/>
                <a:cs typeface="B Nazanin" panose="00000400000000000000" pitchFamily="2" charset="-78"/>
              </a:rPr>
              <a:t>عدم انتظار کار اجباری دائمی از زن</a:t>
            </a:r>
            <a:endParaRPr lang="en-US" sz="2000" dirty="0">
              <a:ea typeface="Calibri"/>
              <a:cs typeface="B Nazanin" panose="00000400000000000000" pitchFamily="2" charset="-78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ü"/>
            </a:pPr>
            <a:r>
              <a:rPr lang="fa-IR" sz="2000" dirty="0">
                <a:ea typeface="Calibri"/>
                <a:cs typeface="B Nazanin" panose="00000400000000000000" pitchFamily="2" charset="-78"/>
              </a:rPr>
              <a:t>مرد طالب وصال زن است</a:t>
            </a:r>
            <a:endParaRPr lang="en-US" sz="2000" dirty="0">
              <a:ea typeface="Calibri"/>
              <a:cs typeface="B Nazanin" panose="00000400000000000000" pitchFamily="2" charset="-78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ü"/>
            </a:pPr>
            <a:r>
              <a:rPr lang="fa-IR" sz="2000" dirty="0">
                <a:ea typeface="Calibri"/>
                <a:cs typeface="B Nazanin" panose="00000400000000000000" pitchFamily="2" charset="-78"/>
              </a:rPr>
              <a:t>کسب ثروت زن محدودتر و هزینه های وی بالاتر</a:t>
            </a:r>
            <a:endParaRPr lang="en-US" sz="2000" dirty="0">
              <a:ea typeface="Calibri"/>
              <a:cs typeface="B Nazanin" panose="00000400000000000000" pitchFamily="2" charset="-78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ü"/>
            </a:pPr>
            <a:r>
              <a:rPr lang="fa-IR" sz="2000" dirty="0">
                <a:ea typeface="Calibri"/>
                <a:cs typeface="B Nazanin" panose="00000400000000000000" pitchFamily="2" charset="-78"/>
              </a:rPr>
              <a:t>بقای جمال و نشاط زن در گرو کار کمتر و آسایش بیشتر</a:t>
            </a:r>
            <a:endParaRPr lang="en-US" sz="2000" dirty="0">
              <a:ea typeface="Calibri"/>
              <a:cs typeface="B Nazanin" panose="00000400000000000000" pitchFamily="2" charset="-78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ü"/>
            </a:pPr>
            <a:r>
              <a:rPr lang="fa-IR" sz="2000" dirty="0">
                <a:ea typeface="Calibri"/>
                <a:cs typeface="B Nazanin" panose="00000400000000000000" pitchFamily="2" charset="-78"/>
              </a:rPr>
              <a:t>نگاه سیستمی به کارکرد و وظایف زن و مرد در </a:t>
            </a:r>
            <a:r>
              <a:rPr lang="fa-IR" sz="2000" dirty="0" smtClean="0">
                <a:ea typeface="Calibri"/>
                <a:cs typeface="B Nazanin" panose="00000400000000000000" pitchFamily="2" charset="-78"/>
              </a:rPr>
              <a:t>خانواده</a:t>
            </a:r>
            <a:endParaRPr lang="en-US" sz="2000" dirty="0">
              <a:ea typeface="Calibri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2993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32656"/>
            <a:ext cx="6768752" cy="619268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fa-IR" sz="3200" dirty="0">
                <a:solidFill>
                  <a:srgbClr val="7030A0"/>
                </a:solidFill>
                <a:ea typeface="Calibri"/>
                <a:cs typeface="B Nazanin" panose="00000400000000000000" pitchFamily="2" charset="-78"/>
              </a:rPr>
              <a:t>اشکال: نفقه موجب مالکیت مرد بر زن می </a:t>
            </a:r>
            <a:r>
              <a:rPr lang="fa-IR" sz="3200" dirty="0" smtClean="0">
                <a:solidFill>
                  <a:srgbClr val="7030A0"/>
                </a:solidFill>
                <a:ea typeface="Calibri"/>
                <a:cs typeface="B Nazanin" panose="00000400000000000000" pitchFamily="2" charset="-78"/>
              </a:rPr>
              <a:t>شود</a:t>
            </a: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endParaRPr lang="en-US" sz="600" dirty="0">
              <a:solidFill>
                <a:srgbClr val="7030A0"/>
              </a:solidFill>
              <a:ea typeface="Calibri"/>
              <a:cs typeface="B Nazanin" panose="00000400000000000000" pitchFamily="2" charset="-78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a-IR" sz="2000" b="1" dirty="0">
                <a:ea typeface="Calibri"/>
                <a:cs typeface="B Nazanin" panose="00000400000000000000" pitchFamily="2" charset="-78"/>
              </a:rPr>
              <a:t>پاسخ 1: </a:t>
            </a:r>
            <a:r>
              <a:rPr lang="fa-IR" sz="2000" dirty="0">
                <a:ea typeface="Calibri"/>
                <a:cs typeface="B Nazanin" panose="00000400000000000000" pitchFamily="2" charset="-78"/>
              </a:rPr>
              <a:t>وجود اقسام نفقه مانند والدین به فرزند یا فرزند به والدین و نیز مرد به زن</a:t>
            </a:r>
            <a:endParaRPr lang="en-US" sz="2000" dirty="0">
              <a:ea typeface="Calibri"/>
              <a:cs typeface="B Nazanin" panose="00000400000000000000" pitchFamily="2" charset="-78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a-IR" sz="2000" b="1" dirty="0">
                <a:ea typeface="Calibri"/>
                <a:cs typeface="B Nazanin" panose="00000400000000000000" pitchFamily="2" charset="-78"/>
              </a:rPr>
              <a:t>پاسخ 2:</a:t>
            </a:r>
            <a:r>
              <a:rPr lang="fa-IR" sz="2000" dirty="0">
                <a:ea typeface="Calibri"/>
                <a:cs typeface="B Nazanin" panose="00000400000000000000" pitchFamily="2" charset="-78"/>
              </a:rPr>
              <a:t> عدم وجود رابطه مالک و مملوک میان مرد و زن </a:t>
            </a:r>
            <a:endParaRPr lang="fa-IR" sz="2000" dirty="0" smtClean="0">
              <a:ea typeface="Calibri"/>
              <a:cs typeface="B Nazanin" panose="00000400000000000000" pitchFamily="2" charset="-78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a-IR" sz="2000" dirty="0">
                <a:ea typeface="Calibri"/>
                <a:cs typeface="B Nazanin" panose="00000400000000000000" pitchFamily="2" charset="-78"/>
              </a:rPr>
              <a:t> </a:t>
            </a:r>
            <a:r>
              <a:rPr lang="fa-IR" sz="2000" dirty="0" smtClean="0">
                <a:ea typeface="Calibri"/>
                <a:cs typeface="B Nazanin" panose="00000400000000000000" pitchFamily="2" charset="-78"/>
              </a:rPr>
              <a:t>         </a:t>
            </a:r>
            <a:r>
              <a:rPr lang="fa-IR" sz="2000" dirty="0" smtClean="0">
                <a:ea typeface="Calibri"/>
                <a:cs typeface="B Nazanin" panose="00000400000000000000" pitchFamily="2" charset="-78"/>
              </a:rPr>
              <a:t>(</a:t>
            </a:r>
            <a:r>
              <a:rPr lang="fa-IR" sz="2000" dirty="0">
                <a:ea typeface="Calibri"/>
                <a:cs typeface="B Nazanin" panose="00000400000000000000" pitchFamily="2" charset="-78"/>
              </a:rPr>
              <a:t>حق مالک برای انتقال، فروش، واگذاری و ...)</a:t>
            </a:r>
            <a:endParaRPr lang="en-US" sz="2000" dirty="0">
              <a:ea typeface="Calibri"/>
              <a:cs typeface="B Nazanin" panose="00000400000000000000" pitchFamily="2" charset="-78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a-IR" sz="2000" b="1" dirty="0">
                <a:ea typeface="Calibri"/>
                <a:cs typeface="B Nazanin" panose="00000400000000000000" pitchFamily="2" charset="-78"/>
              </a:rPr>
              <a:t>پاسخ 3:</a:t>
            </a:r>
            <a:r>
              <a:rPr lang="fa-IR" sz="2000" dirty="0">
                <a:ea typeface="Calibri"/>
                <a:cs typeface="B Nazanin" panose="00000400000000000000" pitchFamily="2" charset="-78"/>
              </a:rPr>
              <a:t> .وظایف زن در قبال مرد: فقط تمکین خاص و اذن خروج</a:t>
            </a:r>
            <a:endParaRPr lang="en-US" sz="2000" dirty="0">
              <a:ea typeface="Calibri"/>
              <a:cs typeface="B Nazanin" panose="00000400000000000000" pitchFamily="2" charset="-78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a-IR" sz="2000" b="1" dirty="0">
                <a:ea typeface="Calibri"/>
                <a:cs typeface="B Nazanin" panose="00000400000000000000" pitchFamily="2" charset="-78"/>
              </a:rPr>
              <a:t>پاسخ 4:</a:t>
            </a:r>
            <a:r>
              <a:rPr lang="fa-IR" sz="2000" dirty="0">
                <a:ea typeface="Calibri"/>
                <a:cs typeface="B Nazanin" panose="00000400000000000000" pitchFamily="2" charset="-78"/>
              </a:rPr>
              <a:t> حق زن برای درخواست اجرات شیردهی</a:t>
            </a:r>
            <a:endParaRPr lang="en-US" sz="2000" dirty="0">
              <a:ea typeface="Calibri"/>
              <a:cs typeface="B Nazanin" panose="00000400000000000000" pitchFamily="2" charset="-78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a-IR" sz="2000" b="1" dirty="0">
                <a:ea typeface="Calibri"/>
                <a:cs typeface="B Nazanin" panose="00000400000000000000" pitchFamily="2" charset="-78"/>
              </a:rPr>
              <a:t>پاسخ 5: </a:t>
            </a:r>
            <a:r>
              <a:rPr lang="fa-IR" sz="2000" dirty="0">
                <a:ea typeface="Calibri"/>
                <a:cs typeface="B Nazanin" panose="00000400000000000000" pitchFamily="2" charset="-78"/>
              </a:rPr>
              <a:t>حق اخذ مهریه قبل از برقراری رابطه </a:t>
            </a:r>
            <a:endParaRPr lang="en-US" sz="2000" dirty="0">
              <a:ea typeface="Calibri"/>
              <a:cs typeface="B Nazanin" panose="00000400000000000000" pitchFamily="2" charset="-78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a-IR" sz="2000" b="1" dirty="0">
                <a:ea typeface="Calibri"/>
                <a:cs typeface="B Nazanin" panose="00000400000000000000" pitchFamily="2" charset="-78"/>
              </a:rPr>
              <a:t>پاسخ 6</a:t>
            </a:r>
            <a:r>
              <a:rPr lang="fa-IR" sz="2000" dirty="0">
                <a:ea typeface="Calibri"/>
                <a:cs typeface="B Nazanin" panose="00000400000000000000" pitchFamily="2" charset="-78"/>
              </a:rPr>
              <a:t>: اجازه زن برای دریافت وکالت در طلاق</a:t>
            </a:r>
            <a:endParaRPr lang="en-US" sz="2000" dirty="0">
              <a:ea typeface="Calibri"/>
              <a:cs typeface="B Nazanin" panose="00000400000000000000" pitchFamily="2" charset="-78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a-IR" sz="2000" b="1" dirty="0">
                <a:ea typeface="Calibri"/>
                <a:cs typeface="B Nazanin" panose="00000400000000000000" pitchFamily="2" charset="-78"/>
              </a:rPr>
              <a:t>پاسخ 7:</a:t>
            </a:r>
            <a:r>
              <a:rPr lang="fa-IR" sz="2000" dirty="0">
                <a:ea typeface="Calibri"/>
                <a:cs typeface="B Nazanin" panose="00000400000000000000" pitchFamily="2" charset="-78"/>
              </a:rPr>
              <a:t> الزام مرد به پرداخت نفقه در همه شرایط به </a:t>
            </a:r>
            <a:r>
              <a:rPr lang="fa-IR" sz="2000" dirty="0" smtClean="0">
                <a:ea typeface="Calibri"/>
                <a:cs typeface="B Nazanin" panose="00000400000000000000" pitchFamily="2" charset="-78"/>
              </a:rPr>
              <a:t>زن</a:t>
            </a:r>
            <a:endParaRPr lang="en-US" sz="2000" dirty="0">
              <a:ea typeface="Calibri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3545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6275040" cy="619268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fa-IR" sz="5400" dirty="0" smtClean="0">
                <a:solidFill>
                  <a:schemeClr val="accent1">
                    <a:lumMod val="50000"/>
                  </a:schemeClr>
                </a:solidFill>
                <a:ea typeface="Calibri"/>
                <a:cs typeface="B Nazanin"/>
              </a:rPr>
              <a:t> </a:t>
            </a:r>
            <a:r>
              <a:rPr lang="fa-IR" sz="5400" dirty="0" smtClean="0">
                <a:solidFill>
                  <a:schemeClr val="accent1">
                    <a:lumMod val="50000"/>
                  </a:schemeClr>
                </a:solidFill>
                <a:ea typeface="Calibri"/>
                <a:cs typeface="B Nazanin"/>
              </a:rPr>
              <a:t>ارث</a:t>
            </a:r>
            <a:r>
              <a:rPr lang="fa-IR" sz="5400" dirty="0" smtClean="0">
                <a:solidFill>
                  <a:schemeClr val="accent1">
                    <a:lumMod val="50000"/>
                  </a:schemeClr>
                </a:solidFill>
                <a:ea typeface="Calibri"/>
                <a:cs typeface="B Nazanin"/>
              </a:rPr>
              <a:t> </a:t>
            </a: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endParaRPr lang="en-US" sz="1100" dirty="0">
              <a:solidFill>
                <a:schemeClr val="accent1">
                  <a:lumMod val="50000"/>
                </a:schemeClr>
              </a:solidFill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a-IR" sz="2800" dirty="0">
                <a:solidFill>
                  <a:srgbClr val="7030A0"/>
                </a:solidFill>
                <a:ea typeface="Calibri"/>
                <a:cs typeface="B Nazanin"/>
              </a:rPr>
              <a:t>دوره های مختلف </a:t>
            </a:r>
            <a:r>
              <a:rPr lang="fa-IR" sz="2800" dirty="0" smtClean="0">
                <a:solidFill>
                  <a:srgbClr val="7030A0"/>
                </a:solidFill>
                <a:ea typeface="Calibri"/>
                <a:cs typeface="B Nazanin"/>
              </a:rPr>
              <a:t>تاریخی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fa-IR" sz="2400" dirty="0" smtClean="0">
                <a:ea typeface="Calibri"/>
                <a:cs typeface="B Nazanin"/>
              </a:rPr>
              <a:t>زن </a:t>
            </a:r>
            <a:r>
              <a:rPr lang="fa-IR" sz="2400" dirty="0">
                <a:ea typeface="Calibri"/>
                <a:cs typeface="B Nazanin"/>
              </a:rPr>
              <a:t>جزء مال الارث مرد</a:t>
            </a:r>
            <a:endParaRPr lang="en-US" sz="2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fa-IR" sz="2400" dirty="0">
                <a:ea typeface="Calibri"/>
                <a:cs typeface="B Nazanin"/>
              </a:rPr>
              <a:t>عدم تعلق ارث به زن</a:t>
            </a:r>
            <a:endParaRPr lang="en-US" sz="2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fa-IR" sz="2400" dirty="0">
                <a:ea typeface="Calibri"/>
                <a:cs typeface="B Nazanin"/>
              </a:rPr>
              <a:t>تعلق ارث به زن فقط در صورت وصیت</a:t>
            </a:r>
            <a:endParaRPr lang="en-US" sz="2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fa-IR" sz="2400" dirty="0">
                <a:ea typeface="Calibri"/>
                <a:cs typeface="B Nazanin"/>
              </a:rPr>
              <a:t>تعلق ارثیه به مقدار ناچیز</a:t>
            </a:r>
            <a:endParaRPr lang="en-US" sz="2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fa-IR" sz="2400" dirty="0">
                <a:ea typeface="Calibri"/>
                <a:cs typeface="B Nazanin"/>
              </a:rPr>
              <a:t>روح حاکم: خروج ثروت از خانواده توسط دختر</a:t>
            </a:r>
            <a:endParaRPr lang="en-US" sz="2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3040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836712"/>
            <a:ext cx="6347048" cy="633670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fa-IR" sz="2800" dirty="0">
                <a:solidFill>
                  <a:schemeClr val="tx1"/>
                </a:solidFill>
                <a:ea typeface="Calibri"/>
                <a:cs typeface="B Nazanin"/>
              </a:rPr>
              <a:t>حکم اسلام: للذکر مثل حظ </a:t>
            </a:r>
            <a:r>
              <a:rPr lang="fa-IR" sz="2800" dirty="0" smtClean="0">
                <a:solidFill>
                  <a:schemeClr val="tx1"/>
                </a:solidFill>
                <a:ea typeface="Calibri"/>
                <a:cs typeface="B Nazanin"/>
              </a:rPr>
              <a:t>الانثیین</a:t>
            </a: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endParaRPr lang="en-US" sz="2800" dirty="0">
              <a:solidFill>
                <a:schemeClr val="tx1"/>
              </a:solidFill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fa-IR" sz="2400" dirty="0">
                <a:solidFill>
                  <a:srgbClr val="7030A0"/>
                </a:solidFill>
                <a:ea typeface="Calibri"/>
                <a:cs typeface="B Nazanin"/>
              </a:rPr>
              <a:t>مبنای حکم: </a:t>
            </a:r>
            <a:endParaRPr lang="en-US" sz="2400" dirty="0">
              <a:solidFill>
                <a:srgbClr val="7030A0"/>
              </a:solidFill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fa-IR" sz="2000" dirty="0">
                <a:ea typeface="Calibri"/>
                <a:cs typeface="B Nazanin"/>
              </a:rPr>
              <a:t>از یک سو: (روایت امام صادق ع) الزام مرد به پرداخت نفقه، مهریه، دیه عاقله و شرکت در سربازی</a:t>
            </a:r>
            <a:endParaRPr lang="en-US" sz="20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fa-IR" sz="2000" dirty="0">
                <a:ea typeface="Calibri"/>
                <a:cs typeface="B Nazanin"/>
              </a:rPr>
              <a:t>از سوی دیگر، روایت امیر المومنین (ع) بدین مضمون که حقی نیست مگر تکلیفی در مقابل آن و تکلیفی مگر حقی در مقابل آن</a:t>
            </a:r>
            <a:endParaRPr lang="en-US" sz="2000" dirty="0">
              <a:ea typeface="Calibri"/>
              <a:cs typeface="Arial"/>
            </a:endParaRPr>
          </a:p>
          <a:p>
            <a:endParaRPr lang="fa-IR" sz="2000" dirty="0"/>
          </a:p>
        </p:txBody>
      </p:sp>
    </p:spTree>
    <p:extLst>
      <p:ext uri="{BB962C8B-B14F-4D97-AF65-F5344CB8AC3E}">
        <p14:creationId xmlns:p14="http://schemas.microsoft.com/office/powerpoint/2010/main" val="280838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6419056" cy="597666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fa-IR" sz="2200" dirty="0">
                <a:solidFill>
                  <a:srgbClr val="7030A0"/>
                </a:solidFill>
                <a:ea typeface="Calibri"/>
                <a:cs typeface="B Nazanin"/>
              </a:rPr>
              <a:t>اشکال 1: ارث را ابتدا نصف کردید و بعد مهریه و نفقه را به زن اعطا کردید</a:t>
            </a:r>
            <a:endParaRPr lang="en-US" sz="2200" dirty="0">
              <a:solidFill>
                <a:srgbClr val="7030A0"/>
              </a:solidFill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fa-IR" sz="2000" b="1" dirty="0">
                <a:ea typeface="Calibri"/>
                <a:cs typeface="B Nazanin"/>
              </a:rPr>
              <a:t>پاسخ:</a:t>
            </a:r>
            <a:r>
              <a:rPr lang="fa-IR" sz="2000" dirty="0">
                <a:ea typeface="Calibri"/>
                <a:cs typeface="B Nazanin"/>
              </a:rPr>
              <a:t> جا به جایی علت و </a:t>
            </a:r>
            <a:r>
              <a:rPr lang="fa-IR" sz="2000" dirty="0" smtClean="0">
                <a:ea typeface="Calibri"/>
                <a:cs typeface="B Nazanin"/>
              </a:rPr>
              <a:t>معلول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fa-IR" sz="2000" dirty="0" smtClean="0"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en-US" sz="2000" dirty="0"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fa-IR" sz="2400" dirty="0">
                <a:solidFill>
                  <a:srgbClr val="7030A0"/>
                </a:solidFill>
                <a:ea typeface="Calibri"/>
                <a:cs typeface="B Nazanin"/>
              </a:rPr>
              <a:t>اشکال 2: درخواست حذف مهریه و نفقه و برابری ارث </a:t>
            </a:r>
            <a:endParaRPr lang="en-US" sz="2400" dirty="0">
              <a:solidFill>
                <a:srgbClr val="7030A0"/>
              </a:solidFill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fa-IR" sz="2000" b="1" dirty="0">
                <a:ea typeface="Calibri"/>
                <a:cs typeface="B Nazanin"/>
              </a:rPr>
              <a:t>پاسخ 1:</a:t>
            </a:r>
            <a:r>
              <a:rPr lang="fa-IR" sz="2000" dirty="0">
                <a:ea typeface="Calibri"/>
                <a:cs typeface="B Nazanin"/>
              </a:rPr>
              <a:t> مثال دختر 20 ساله، پدر 40 ساله و فوت پدر در 80 سالگی</a:t>
            </a:r>
            <a:endParaRPr lang="en-US" sz="2000" dirty="0"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fa-IR" sz="2000" b="1" dirty="0">
                <a:ea typeface="Calibri"/>
                <a:cs typeface="B Nazanin"/>
              </a:rPr>
              <a:t>پاسخ 2</a:t>
            </a:r>
            <a:r>
              <a:rPr lang="fa-IR" sz="2000" dirty="0">
                <a:ea typeface="Calibri"/>
                <a:cs typeface="B Nazanin"/>
              </a:rPr>
              <a:t>: قطعی و معلوم نبودن ارث، اما قطعی، دائمی بودن و مطابقت با شان نفقه</a:t>
            </a:r>
            <a:endParaRPr lang="en-US" sz="2000" dirty="0"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fa-IR" sz="2000" b="1" dirty="0">
                <a:ea typeface="Calibri"/>
                <a:cs typeface="B Nazanin"/>
              </a:rPr>
              <a:t>پاسخ3</a:t>
            </a:r>
            <a:r>
              <a:rPr lang="fa-IR" sz="2000" dirty="0">
                <a:ea typeface="Calibri"/>
                <a:cs typeface="B Nazanin"/>
              </a:rPr>
              <a:t>: وجود 2 نهاد مکمل وصیت (نسبت به یک سوم مال) و انتقال برای تامین حقوق زن در شرایط خاص</a:t>
            </a:r>
            <a:endParaRPr lang="en-US" sz="2000" dirty="0"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en-US" sz="2000" dirty="0">
              <a:ea typeface="Calibri"/>
              <a:cs typeface="Arial"/>
            </a:endParaRPr>
          </a:p>
          <a:p>
            <a:pPr algn="just"/>
            <a:endParaRPr lang="fa-IR" sz="2000" dirty="0"/>
          </a:p>
        </p:txBody>
      </p:sp>
    </p:spTree>
    <p:extLst>
      <p:ext uri="{BB962C8B-B14F-4D97-AF65-F5344CB8AC3E}">
        <p14:creationId xmlns:p14="http://schemas.microsoft.com/office/powerpoint/2010/main" val="418622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476672"/>
            <a:ext cx="5616624" cy="4802088"/>
          </a:xfrm>
        </p:spPr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a-IR" sz="2400" dirty="0">
                <a:solidFill>
                  <a:schemeClr val="accent1">
                    <a:lumMod val="50000"/>
                  </a:schemeClr>
                </a:solidFill>
                <a:ea typeface="Calibri"/>
                <a:cs typeface="B Nazanin" panose="00000400000000000000" pitchFamily="2" charset="-78"/>
              </a:rPr>
              <a:t>حقوق زن و مرد (جلد 2)</a:t>
            </a:r>
            <a:endParaRPr lang="en-US" sz="3200" dirty="0">
              <a:solidFill>
                <a:schemeClr val="accent1">
                  <a:lumMod val="50000"/>
                </a:schemeClr>
              </a:solidFill>
              <a:ea typeface="Calibri"/>
              <a:cs typeface="B Nazanin" panose="00000400000000000000" pitchFamily="2" charset="-78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a-IR" sz="2400" dirty="0">
                <a:solidFill>
                  <a:schemeClr val="tx1"/>
                </a:solidFill>
                <a:ea typeface="Calibri"/>
                <a:cs typeface="B Nazanin" panose="00000400000000000000" pitchFamily="2" charset="-78"/>
              </a:rPr>
              <a:t> </a:t>
            </a:r>
            <a:endParaRPr lang="en-US" sz="3200" dirty="0">
              <a:solidFill>
                <a:schemeClr val="tx1"/>
              </a:solidFill>
              <a:ea typeface="Calibri"/>
              <a:cs typeface="B Nazanin" panose="00000400000000000000" pitchFamily="2" charset="-78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a-IR" sz="4800" dirty="0">
                <a:solidFill>
                  <a:srgbClr val="7030A0"/>
                </a:solidFill>
                <a:ea typeface="Calibri"/>
                <a:cs typeface="B Nazanin" panose="00000400000000000000" pitchFamily="2" charset="-78"/>
              </a:rPr>
              <a:t>مبحث خواستگاری</a:t>
            </a:r>
            <a:endParaRPr lang="en-US" sz="3200" dirty="0">
              <a:solidFill>
                <a:srgbClr val="7030A0"/>
              </a:solidFill>
              <a:ea typeface="Calibri"/>
              <a:cs typeface="B Nazanin" panose="00000400000000000000" pitchFamily="2" charset="-78"/>
            </a:endParaRP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fa-IR" sz="2400" dirty="0">
                <a:solidFill>
                  <a:schemeClr val="tx1"/>
                </a:solidFill>
                <a:ea typeface="Calibri"/>
                <a:cs typeface="B Nazanin" panose="00000400000000000000" pitchFamily="2" charset="-78"/>
              </a:rPr>
              <a:t>در فرهنگ و سنت ما: خواستگاری از طرف مرد</a:t>
            </a:r>
            <a:endParaRPr lang="en-US" sz="3200" dirty="0">
              <a:solidFill>
                <a:schemeClr val="tx1"/>
              </a:solidFill>
              <a:ea typeface="Calibri"/>
              <a:cs typeface="B Nazanin" panose="00000400000000000000" pitchFamily="2" charset="-78"/>
            </a:endParaRP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fa-IR" sz="2400" dirty="0">
                <a:solidFill>
                  <a:schemeClr val="tx1"/>
                </a:solidFill>
                <a:ea typeface="Calibri"/>
                <a:cs typeface="B Nazanin" panose="00000400000000000000" pitchFamily="2" charset="-78"/>
              </a:rPr>
              <a:t>سوال: نگاه دین به خواستگاری چگونه است؟</a:t>
            </a:r>
            <a:endParaRPr lang="en-US" sz="3200" dirty="0">
              <a:solidFill>
                <a:schemeClr val="tx1"/>
              </a:solidFill>
              <a:ea typeface="Calibri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8660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852936"/>
            <a:ext cx="6400800" cy="4586064"/>
          </a:xfrm>
        </p:spPr>
        <p:txBody>
          <a:bodyPr>
            <a:normAutofit/>
          </a:bodyPr>
          <a:lstStyle/>
          <a:p>
            <a:r>
              <a:rPr lang="fa-IR" sz="6000" dirty="0" smtClean="0">
                <a:solidFill>
                  <a:schemeClr val="tx1"/>
                </a:solidFill>
                <a:cs typeface="B Nazanin" pitchFamily="2" charset="-78"/>
              </a:rPr>
              <a:t>بسم الله الرحمن الرحیم</a:t>
            </a:r>
            <a:endParaRPr lang="fa-IR" sz="6000" dirty="0">
              <a:solidFill>
                <a:schemeClr val="tx1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658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052736"/>
            <a:ext cx="6347714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a-IR" dirty="0" smtClean="0">
              <a:cs typeface="B Nazanin" pitchFamily="2" charset="-78"/>
            </a:endParaRPr>
          </a:p>
          <a:p>
            <a:pPr marL="0" indent="0" algn="ctr">
              <a:buNone/>
            </a:pPr>
            <a:r>
              <a:rPr lang="fa-IR" sz="3600" dirty="0" smtClean="0">
                <a:cs typeface="B Nazanin" pitchFamily="2" charset="-78"/>
              </a:rPr>
              <a:t>حقوق زن و مرد (</a:t>
            </a:r>
            <a:r>
              <a:rPr lang="fa-IR" sz="3600" dirty="0" smtClean="0">
                <a:cs typeface="B Nazanin" pitchFamily="2" charset="-78"/>
              </a:rPr>
              <a:t>قوانین)</a:t>
            </a:r>
            <a:endParaRPr lang="fa-IR" dirty="0" smtClean="0">
              <a:cs typeface="B Nazanin" pitchFamily="2" charset="-78"/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fa-IR" sz="4400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حقوق </a:t>
            </a:r>
            <a:r>
              <a:rPr lang="fa-IR" sz="4400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مالی: مهریه، نفقه، </a:t>
            </a:r>
            <a:r>
              <a:rPr lang="fa-IR" sz="4400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ارث</a:t>
            </a:r>
          </a:p>
          <a:p>
            <a:pPr marL="0" indent="0" algn="ctr">
              <a:lnSpc>
                <a:spcPct val="200000"/>
              </a:lnSpc>
              <a:buNone/>
            </a:pPr>
            <a:endParaRPr lang="fa-IR" sz="1100" dirty="0" smtClean="0">
              <a:solidFill>
                <a:schemeClr val="accent1">
                  <a:lumMod val="50000"/>
                </a:schemeClr>
              </a:solidFill>
              <a:cs typeface="B Nazanin" pitchFamily="2" charset="-78"/>
            </a:endParaRPr>
          </a:p>
          <a:p>
            <a:pPr marL="0" indent="0" algn="ctr">
              <a:buNone/>
            </a:pPr>
            <a:r>
              <a:rPr lang="fa-IR" sz="3200" dirty="0">
                <a:solidFill>
                  <a:schemeClr val="tx1"/>
                </a:solidFill>
                <a:cs typeface="B Nazanin" pitchFamily="2" charset="-78"/>
              </a:rPr>
              <a:t>جلسه سوم</a:t>
            </a:r>
          </a:p>
          <a:p>
            <a:pPr marL="0" indent="0" algn="ctr">
              <a:buNone/>
            </a:pPr>
            <a:endParaRPr lang="fa-IR" dirty="0">
              <a:solidFill>
                <a:srgbClr val="FF0000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065658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76672"/>
            <a:ext cx="6635080" cy="604867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fa-IR" sz="3500" dirty="0">
                <a:solidFill>
                  <a:schemeClr val="accent1">
                    <a:lumMod val="50000"/>
                  </a:schemeClr>
                </a:solidFill>
                <a:ea typeface="Calibri"/>
                <a:cs typeface="B Nazanin"/>
              </a:rPr>
              <a:t>تفسیر سوره </a:t>
            </a:r>
            <a:r>
              <a:rPr lang="fa-IR" sz="3500" dirty="0" smtClean="0">
                <a:solidFill>
                  <a:schemeClr val="accent1">
                    <a:lumMod val="50000"/>
                  </a:schemeClr>
                </a:solidFill>
                <a:ea typeface="Calibri"/>
                <a:cs typeface="B Nazanin"/>
              </a:rPr>
              <a:t>نور</a:t>
            </a: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endParaRPr lang="en-US" sz="500" dirty="0"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fa-IR" sz="2000" dirty="0">
                <a:solidFill>
                  <a:srgbClr val="7030A0"/>
                </a:solidFill>
                <a:ea typeface="Calibri"/>
                <a:cs typeface="B Nazanin"/>
              </a:rPr>
              <a:t>آیه 4: (قبلا بحث شده </a:t>
            </a:r>
            <a:r>
              <a:rPr lang="fa-IR" sz="2000" dirty="0" smtClean="0">
                <a:solidFill>
                  <a:srgbClr val="7030A0"/>
                </a:solidFill>
                <a:ea typeface="Calibri"/>
                <a:cs typeface="B Nazanin"/>
              </a:rPr>
              <a:t>است)</a:t>
            </a:r>
            <a:r>
              <a:rPr lang="fa-IR" sz="2000" dirty="0">
                <a:solidFill>
                  <a:srgbClr val="7030A0"/>
                </a:solidFill>
                <a:ea typeface="Calibri"/>
                <a:cs typeface="Arial"/>
              </a:rPr>
              <a:t> </a:t>
            </a:r>
            <a:r>
              <a:rPr lang="fa-IR" sz="2000" dirty="0" smtClean="0">
                <a:solidFill>
                  <a:srgbClr val="7030A0"/>
                </a:solidFill>
                <a:ea typeface="Calibri"/>
                <a:cs typeface="Arial"/>
              </a:rPr>
              <a:t>: </a:t>
            </a:r>
            <a:r>
              <a:rPr lang="fa-IR" sz="2200" dirty="0" smtClean="0">
                <a:ea typeface="Calibri"/>
                <a:cs typeface="B Nazanin"/>
              </a:rPr>
              <a:t>والذین </a:t>
            </a:r>
            <a:r>
              <a:rPr lang="fa-IR" sz="2200" dirty="0">
                <a:ea typeface="Calibri"/>
                <a:cs typeface="B Nazanin"/>
              </a:rPr>
              <a:t>یرمون المحصنات ثم لم یأتوا بأربعه شهداء فاجلدوهم ثمانین جلده و لاتقبلوا لهم شهاده ابدا و اولئک هم </a:t>
            </a:r>
            <a:r>
              <a:rPr lang="fa-IR" sz="2200" dirty="0" smtClean="0">
                <a:ea typeface="Calibri"/>
                <a:cs typeface="B Nazanin"/>
              </a:rPr>
              <a:t>الفاسقون</a:t>
            </a:r>
            <a:endParaRPr lang="en-US" sz="2200" dirty="0"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fa-IR" sz="2000" dirty="0">
                <a:solidFill>
                  <a:srgbClr val="7030A0"/>
                </a:solidFill>
                <a:ea typeface="Calibri"/>
                <a:cs typeface="B Nazanin"/>
              </a:rPr>
              <a:t>آیات 9-6: </a:t>
            </a:r>
            <a:r>
              <a:rPr lang="fa-IR" sz="2000" dirty="0">
                <a:solidFill>
                  <a:srgbClr val="7030A0"/>
                </a:solidFill>
                <a:ea typeface="Calibri"/>
                <a:cs typeface="Arial"/>
              </a:rPr>
              <a:t> </a:t>
            </a:r>
            <a:r>
              <a:rPr lang="fa-IR" sz="2200" dirty="0" smtClean="0">
                <a:ea typeface="Calibri"/>
                <a:cs typeface="B Nazanin"/>
              </a:rPr>
              <a:t>والذین </a:t>
            </a:r>
            <a:r>
              <a:rPr lang="fa-IR" sz="2200" dirty="0">
                <a:ea typeface="Calibri"/>
                <a:cs typeface="B Nazanin"/>
              </a:rPr>
              <a:t>یرمون ازواجهم و لم یکن لهم شهداء الا انفسهم احدهم اربع شهادات بالله انه لمن الصادقین * والخامسه ان لعنت الله علیه ان کان من الکاذبین* و یدرؤا عنها العذاب ان تشهد اربع شهادات بالله انه لمن الکاذبین* و الخامسه ان غضب الله علیها ان کان من الصادقین</a:t>
            </a:r>
            <a:r>
              <a:rPr lang="fa-IR" sz="2200" dirty="0" smtClean="0">
                <a:ea typeface="Calibri"/>
                <a:cs typeface="B Nazanin"/>
              </a:rPr>
              <a:t>.</a:t>
            </a:r>
            <a:endParaRPr lang="en-US" sz="2200" dirty="0"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fa-IR" sz="2200" dirty="0">
                <a:ea typeface="Calibri"/>
                <a:cs typeface="B Nazanin"/>
              </a:rPr>
              <a:t>نکات تفسیری:</a:t>
            </a:r>
            <a:endParaRPr lang="en-US" sz="2200" dirty="0"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fa-IR" sz="2200" dirty="0">
                <a:ea typeface="Calibri"/>
                <a:cs typeface="B Nazanin"/>
              </a:rPr>
              <a:t>موضوع آیات لعان</a:t>
            </a:r>
            <a:endParaRPr lang="en-US" sz="2200" dirty="0"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en-US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651559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332656"/>
            <a:ext cx="6480720" cy="626469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fa-IR" sz="3600" b="1" dirty="0" smtClean="0">
                <a:solidFill>
                  <a:schemeClr val="accent1">
                    <a:lumMod val="50000"/>
                  </a:schemeClr>
                </a:solidFill>
                <a:ea typeface="Calibri"/>
                <a:cs typeface="B Nazanin"/>
              </a:rPr>
              <a:t>نفقـه :</a:t>
            </a:r>
            <a:endParaRPr lang="en-US" sz="3600" dirty="0">
              <a:solidFill>
                <a:schemeClr val="accent1">
                  <a:lumMod val="50000"/>
                </a:schemeClr>
              </a:solidFill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a-IR" sz="2400" dirty="0">
                <a:solidFill>
                  <a:srgbClr val="7030A0"/>
                </a:solidFill>
                <a:ea typeface="Calibri"/>
                <a:cs typeface="B Nazanin"/>
              </a:rPr>
              <a:t>سوال: نفقه شامل چیست؟</a:t>
            </a:r>
            <a:endParaRPr lang="en-US" sz="2400" dirty="0">
              <a:solidFill>
                <a:srgbClr val="7030A0"/>
              </a:solidFill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fa-IR" sz="2000" dirty="0">
                <a:ea typeface="Calibri"/>
                <a:cs typeface="B Nazanin"/>
              </a:rPr>
              <a:t>پاسخ: خوراک، پوشاک، مسکن، درمان، زیور آلات، هزینه های ضروری </a:t>
            </a:r>
            <a:endParaRPr lang="en-US" sz="20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fa-IR" sz="2000" dirty="0">
                <a:ea typeface="Calibri"/>
                <a:cs typeface="B Nazanin"/>
              </a:rPr>
              <a:t>تعیین مبلغ نفقه مطابق با شان زن: موقعیت خانوادگی، تحصیلی و </a:t>
            </a:r>
            <a:r>
              <a:rPr lang="fa-IR" sz="2000" dirty="0" smtClean="0">
                <a:ea typeface="Calibri"/>
                <a:cs typeface="B Nazanin"/>
              </a:rPr>
              <a:t>....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ü"/>
            </a:pPr>
            <a:endParaRPr lang="fa-IR" sz="900" dirty="0">
              <a:ea typeface="Calibri"/>
              <a:cs typeface="B Nazani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a-IR" sz="2000" dirty="0" smtClean="0">
                <a:ea typeface="Calibri"/>
                <a:cs typeface="B Nazanin"/>
              </a:rPr>
              <a:t>نکات: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fa-IR" sz="2000" dirty="0" smtClean="0">
                <a:ea typeface="Calibri"/>
                <a:cs typeface="B Nazanin"/>
              </a:rPr>
              <a:t>به</a:t>
            </a:r>
            <a:r>
              <a:rPr lang="fa-IR" sz="2000" dirty="0" smtClean="0">
                <a:ea typeface="Calibri"/>
                <a:cs typeface="B Nazanin" pitchFamily="2" charset="-78"/>
              </a:rPr>
              <a:t> نظر برخی از </a:t>
            </a:r>
            <a:r>
              <a:rPr lang="fa-IR" sz="2000" dirty="0" smtClean="0">
                <a:ea typeface="Calibri"/>
                <a:cs typeface="B Nazanin" pitchFamily="2" charset="-78"/>
              </a:rPr>
              <a:t>حقوق دانان</a:t>
            </a:r>
            <a:r>
              <a:rPr lang="fa-IR" sz="2000" dirty="0" smtClean="0">
                <a:ea typeface="Calibri"/>
                <a:cs typeface="B Nazanin" pitchFamily="2" charset="-78"/>
              </a:rPr>
              <a:t>: معیار تعیین فقه، وضع زن</a:t>
            </a:r>
            <a:r>
              <a:rPr lang="fa-IR" sz="2000" dirty="0">
                <a:cs typeface="B Nazanin" pitchFamily="2" charset="-78"/>
              </a:rPr>
              <a:t> </a:t>
            </a:r>
            <a:r>
              <a:rPr lang="fa-IR" sz="2000" dirty="0" smtClean="0">
                <a:cs typeface="B Nazanin" pitchFamily="2" charset="-78"/>
              </a:rPr>
              <a:t>در خانواده متشکل از او و شوهر است نه خانوادۀ پدری زن.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fa-IR" sz="2000" dirty="0" smtClean="0">
                <a:ea typeface="Calibri"/>
                <a:cs typeface="B Nazanin" pitchFamily="2" charset="-78"/>
              </a:rPr>
              <a:t>مصادیق نفقه، جنبه حصری ندارد و با توجه به عرف و اقتضای زمان و مکان، متفاوت است.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en-US" sz="2000" dirty="0">
              <a:ea typeface="Calibri"/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868750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92696"/>
            <a:ext cx="7571184" cy="5505475"/>
          </a:xfrm>
        </p:spPr>
        <p:txBody>
          <a:bodyPr>
            <a:normAutofit/>
          </a:bodyPr>
          <a:lstStyle/>
          <a:p>
            <a:pPr marL="800100" lvl="2" indent="0">
              <a:spcAft>
                <a:spcPts val="1000"/>
              </a:spcAft>
              <a:buNone/>
            </a:pPr>
            <a:r>
              <a:rPr lang="fa-IR" sz="3600" dirty="0">
                <a:solidFill>
                  <a:srgbClr val="7030A0"/>
                </a:solidFill>
                <a:ea typeface="Calibri"/>
                <a:cs typeface="B Nazanin"/>
              </a:rPr>
              <a:t>دلایل الزام مرد به پرداخت نفقه:</a:t>
            </a:r>
            <a:endParaRPr lang="en-US" sz="3600" dirty="0">
              <a:solidFill>
                <a:srgbClr val="7030A0"/>
              </a:solidFill>
              <a:ea typeface="Calibri"/>
              <a:cs typeface="Arial"/>
            </a:endParaRPr>
          </a:p>
          <a:p>
            <a:pPr lvl="2">
              <a:spcAft>
                <a:spcPts val="1000"/>
              </a:spcAft>
              <a:buFont typeface="Wingdings" pitchFamily="2" charset="2"/>
              <a:buChar char="ü"/>
            </a:pPr>
            <a:r>
              <a:rPr lang="fa-IR" sz="2000" dirty="0">
                <a:solidFill>
                  <a:prstClr val="black"/>
                </a:solidFill>
                <a:ea typeface="Calibri"/>
                <a:cs typeface="B Nazanin"/>
              </a:rPr>
              <a:t>عدم انتظار کار اجباری دائمی از زن</a:t>
            </a:r>
            <a:endParaRPr lang="en-US" sz="2000" dirty="0">
              <a:solidFill>
                <a:prstClr val="black"/>
              </a:solidFill>
              <a:ea typeface="Calibri"/>
              <a:cs typeface="Arial"/>
            </a:endParaRPr>
          </a:p>
          <a:p>
            <a:pPr lvl="2">
              <a:spcAft>
                <a:spcPts val="1000"/>
              </a:spcAft>
              <a:buFont typeface="Wingdings" pitchFamily="2" charset="2"/>
              <a:buChar char="ü"/>
            </a:pPr>
            <a:r>
              <a:rPr lang="fa-IR" sz="2000" dirty="0">
                <a:solidFill>
                  <a:prstClr val="black"/>
                </a:solidFill>
                <a:ea typeface="Calibri"/>
                <a:cs typeface="B Nazanin"/>
              </a:rPr>
              <a:t>مرد طالب وصال زن است</a:t>
            </a:r>
            <a:endParaRPr lang="en-US" sz="2000" dirty="0">
              <a:solidFill>
                <a:prstClr val="black"/>
              </a:solidFill>
              <a:ea typeface="Calibri"/>
              <a:cs typeface="Arial"/>
            </a:endParaRPr>
          </a:p>
          <a:p>
            <a:pPr lvl="2">
              <a:spcAft>
                <a:spcPts val="1000"/>
              </a:spcAft>
              <a:buFont typeface="Wingdings" pitchFamily="2" charset="2"/>
              <a:buChar char="ü"/>
            </a:pPr>
            <a:r>
              <a:rPr lang="fa-IR" sz="2000" dirty="0">
                <a:solidFill>
                  <a:prstClr val="black"/>
                </a:solidFill>
                <a:ea typeface="Calibri"/>
                <a:cs typeface="B Nazanin"/>
              </a:rPr>
              <a:t>کسب ثروت زن محدودتر و هزینه های وی بالاتر</a:t>
            </a:r>
            <a:endParaRPr lang="en-US" sz="2000" dirty="0">
              <a:solidFill>
                <a:prstClr val="black"/>
              </a:solidFill>
              <a:ea typeface="Calibri"/>
              <a:cs typeface="Arial"/>
            </a:endParaRPr>
          </a:p>
          <a:p>
            <a:pPr lvl="2">
              <a:spcAft>
                <a:spcPts val="1000"/>
              </a:spcAft>
              <a:buFont typeface="Wingdings" pitchFamily="2" charset="2"/>
              <a:buChar char="ü"/>
            </a:pPr>
            <a:r>
              <a:rPr lang="fa-IR" sz="2000" dirty="0">
                <a:solidFill>
                  <a:prstClr val="black"/>
                </a:solidFill>
                <a:ea typeface="Calibri"/>
                <a:cs typeface="B Nazanin"/>
              </a:rPr>
              <a:t>بقای جمال و نشاط زن در گرو کار کمتر و آسایش بیشتر</a:t>
            </a:r>
            <a:endParaRPr lang="en-US" sz="2000" dirty="0">
              <a:solidFill>
                <a:prstClr val="black"/>
              </a:solidFill>
              <a:ea typeface="Calibri"/>
              <a:cs typeface="Arial"/>
            </a:endParaRPr>
          </a:p>
          <a:p>
            <a:pPr lvl="2">
              <a:spcAft>
                <a:spcPts val="1000"/>
              </a:spcAft>
              <a:buFont typeface="Wingdings" pitchFamily="2" charset="2"/>
              <a:buChar char="ü"/>
            </a:pPr>
            <a:r>
              <a:rPr lang="fa-IR" sz="2000" dirty="0">
                <a:solidFill>
                  <a:prstClr val="black"/>
                </a:solidFill>
                <a:ea typeface="Calibri"/>
                <a:cs typeface="B Nazanin"/>
              </a:rPr>
              <a:t>نگاه سیستمی به کارکرد و وظایف زن و مرد در </a:t>
            </a:r>
            <a:r>
              <a:rPr lang="fa-IR" sz="2000" dirty="0" smtClean="0">
                <a:solidFill>
                  <a:prstClr val="black"/>
                </a:solidFill>
                <a:ea typeface="Calibri"/>
                <a:cs typeface="B Nazanin"/>
              </a:rPr>
              <a:t>خانواده</a:t>
            </a:r>
          </a:p>
          <a:p>
            <a:pPr lvl="0">
              <a:spcAft>
                <a:spcPts val="1000"/>
              </a:spcAft>
              <a:buFont typeface="Wingdings" pitchFamily="2" charset="2"/>
              <a:buChar char="ü"/>
            </a:pPr>
            <a:endParaRPr lang="fa-IR" sz="1400" dirty="0" smtClean="0">
              <a:solidFill>
                <a:prstClr val="black"/>
              </a:solidFill>
              <a:ea typeface="Calibri"/>
              <a:cs typeface="B Nazanin"/>
            </a:endParaRPr>
          </a:p>
          <a:p>
            <a:pPr marL="0" lvl="0" indent="0">
              <a:spcAft>
                <a:spcPts val="1000"/>
              </a:spcAft>
              <a:buNone/>
            </a:pPr>
            <a:r>
              <a:rPr lang="fa-IR" sz="2000" dirty="0" smtClean="0">
                <a:solidFill>
                  <a:srgbClr val="7030A0"/>
                </a:solidFill>
                <a:ea typeface="Calibri"/>
                <a:cs typeface="B Nazanin"/>
              </a:rPr>
              <a:t>نکته: </a:t>
            </a:r>
            <a:r>
              <a:rPr lang="fa-IR" sz="2000" dirty="0" smtClean="0">
                <a:solidFill>
                  <a:schemeClr val="accent1">
                    <a:lumMod val="50000"/>
                  </a:schemeClr>
                </a:solidFill>
                <a:ea typeface="Calibri"/>
                <a:cs typeface="B Nazanin"/>
              </a:rPr>
              <a:t>در </a:t>
            </a:r>
            <a:r>
              <a:rPr lang="fa-IR" sz="2000" dirty="0" smtClean="0">
                <a:solidFill>
                  <a:schemeClr val="accent1">
                    <a:lumMod val="50000"/>
                  </a:schemeClr>
                </a:solidFill>
                <a:ea typeface="Calibri"/>
                <a:cs typeface="B Nazanin"/>
              </a:rPr>
              <a:t>صورت امتناع زن از ادای وظایف زوجیت (نشوز زوجه): </a:t>
            </a:r>
            <a:r>
              <a:rPr lang="fa-IR" sz="2000" dirty="0" smtClean="0">
                <a:solidFill>
                  <a:schemeClr val="accent1">
                    <a:lumMod val="50000"/>
                  </a:schemeClr>
                </a:solidFill>
                <a:ea typeface="Calibri"/>
                <a:cs typeface="B Nazanin"/>
              </a:rPr>
              <a:t>عدم </a:t>
            </a:r>
            <a:r>
              <a:rPr lang="fa-IR" sz="2000" dirty="0" smtClean="0">
                <a:solidFill>
                  <a:schemeClr val="accent1">
                    <a:lumMod val="50000"/>
                  </a:schemeClr>
                </a:solidFill>
                <a:ea typeface="Calibri"/>
                <a:cs typeface="B Nazanin"/>
              </a:rPr>
              <a:t>استحقاق برخورداری از </a:t>
            </a:r>
            <a:r>
              <a:rPr lang="fa-IR" sz="2000" dirty="0" smtClean="0">
                <a:solidFill>
                  <a:schemeClr val="accent1">
                    <a:lumMod val="50000"/>
                  </a:schemeClr>
                </a:solidFill>
                <a:ea typeface="Calibri"/>
                <a:cs typeface="B Nazanin"/>
              </a:rPr>
              <a:t>نفقه</a:t>
            </a:r>
            <a:endParaRPr lang="en-US" sz="2000" dirty="0">
              <a:solidFill>
                <a:schemeClr val="accent1">
                  <a:lumMod val="50000"/>
                </a:schemeClr>
              </a:solidFill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097247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32656"/>
            <a:ext cx="6768752" cy="619268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fa-IR" sz="3200" dirty="0">
                <a:solidFill>
                  <a:srgbClr val="7030A0"/>
                </a:solidFill>
                <a:ea typeface="Calibri"/>
                <a:cs typeface="B Nazanin" panose="00000400000000000000" pitchFamily="2" charset="-78"/>
              </a:rPr>
              <a:t>اشکال: نفقه موجب مالکیت مرد بر زن می </a:t>
            </a:r>
            <a:r>
              <a:rPr lang="fa-IR" sz="3200" dirty="0" smtClean="0">
                <a:solidFill>
                  <a:srgbClr val="7030A0"/>
                </a:solidFill>
                <a:ea typeface="Calibri"/>
                <a:cs typeface="B Nazanin" panose="00000400000000000000" pitchFamily="2" charset="-78"/>
              </a:rPr>
              <a:t>شود</a:t>
            </a: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endParaRPr lang="en-US" sz="600" dirty="0">
              <a:solidFill>
                <a:srgbClr val="7030A0"/>
              </a:solidFill>
              <a:ea typeface="Calibri"/>
              <a:cs typeface="B Nazanin" panose="00000400000000000000" pitchFamily="2" charset="-78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a-IR" sz="2000" b="1" dirty="0">
                <a:ea typeface="Calibri"/>
                <a:cs typeface="B Nazanin" panose="00000400000000000000" pitchFamily="2" charset="-78"/>
              </a:rPr>
              <a:t>پاسخ 1: </a:t>
            </a:r>
            <a:r>
              <a:rPr lang="fa-IR" sz="2000" dirty="0">
                <a:ea typeface="Calibri"/>
                <a:cs typeface="B Nazanin" panose="00000400000000000000" pitchFamily="2" charset="-78"/>
              </a:rPr>
              <a:t>وجود اقسام نفقه مانند والدین به فرزند یا فرزند به والدین و نیز مرد به زن</a:t>
            </a:r>
            <a:endParaRPr lang="en-US" sz="2000" dirty="0">
              <a:ea typeface="Calibri"/>
              <a:cs typeface="B Nazanin" panose="00000400000000000000" pitchFamily="2" charset="-78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a-IR" sz="2000" b="1" dirty="0">
                <a:ea typeface="Calibri"/>
                <a:cs typeface="B Nazanin" panose="00000400000000000000" pitchFamily="2" charset="-78"/>
              </a:rPr>
              <a:t>پاسخ 2:</a:t>
            </a:r>
            <a:r>
              <a:rPr lang="fa-IR" sz="2000" dirty="0">
                <a:ea typeface="Calibri"/>
                <a:cs typeface="B Nazanin" panose="00000400000000000000" pitchFamily="2" charset="-78"/>
              </a:rPr>
              <a:t> عدم وجود رابطه مالک و مملوک میان مرد و زن </a:t>
            </a:r>
            <a:endParaRPr lang="fa-IR" sz="2000" dirty="0" smtClean="0">
              <a:ea typeface="Calibri"/>
              <a:cs typeface="B Nazanin" panose="00000400000000000000" pitchFamily="2" charset="-78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a-IR" sz="2000" dirty="0">
                <a:ea typeface="Calibri"/>
                <a:cs typeface="B Nazanin" panose="00000400000000000000" pitchFamily="2" charset="-78"/>
              </a:rPr>
              <a:t> </a:t>
            </a:r>
            <a:r>
              <a:rPr lang="fa-IR" sz="2000" dirty="0" smtClean="0">
                <a:ea typeface="Calibri"/>
                <a:cs typeface="B Nazanin" panose="00000400000000000000" pitchFamily="2" charset="-78"/>
              </a:rPr>
              <a:t>         </a:t>
            </a:r>
            <a:r>
              <a:rPr lang="fa-IR" sz="2000" dirty="0" smtClean="0">
                <a:ea typeface="Calibri"/>
                <a:cs typeface="B Nazanin" panose="00000400000000000000" pitchFamily="2" charset="-78"/>
              </a:rPr>
              <a:t>(</a:t>
            </a:r>
            <a:r>
              <a:rPr lang="fa-IR" sz="2000" dirty="0">
                <a:ea typeface="Calibri"/>
                <a:cs typeface="B Nazanin" panose="00000400000000000000" pitchFamily="2" charset="-78"/>
              </a:rPr>
              <a:t>حق مالک برای انتقال، فروش، واگذاری و ...)</a:t>
            </a:r>
            <a:endParaRPr lang="en-US" sz="2000" dirty="0">
              <a:ea typeface="Calibri"/>
              <a:cs typeface="B Nazanin" panose="00000400000000000000" pitchFamily="2" charset="-78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a-IR" sz="2000" b="1" dirty="0">
                <a:ea typeface="Calibri"/>
                <a:cs typeface="B Nazanin" panose="00000400000000000000" pitchFamily="2" charset="-78"/>
              </a:rPr>
              <a:t>پاسخ 3:</a:t>
            </a:r>
            <a:r>
              <a:rPr lang="fa-IR" sz="2000" dirty="0">
                <a:ea typeface="Calibri"/>
                <a:cs typeface="B Nazanin" panose="00000400000000000000" pitchFamily="2" charset="-78"/>
              </a:rPr>
              <a:t> .وظایف زن در قبال مرد: فقط تمکین خاص و اذن خروج</a:t>
            </a:r>
            <a:endParaRPr lang="en-US" sz="2000" dirty="0">
              <a:ea typeface="Calibri"/>
              <a:cs typeface="B Nazanin" panose="00000400000000000000" pitchFamily="2" charset="-78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a-IR" sz="2000" b="1" dirty="0">
                <a:ea typeface="Calibri"/>
                <a:cs typeface="B Nazanin" panose="00000400000000000000" pitchFamily="2" charset="-78"/>
              </a:rPr>
              <a:t>پاسخ 4:</a:t>
            </a:r>
            <a:r>
              <a:rPr lang="fa-IR" sz="2000" dirty="0">
                <a:ea typeface="Calibri"/>
                <a:cs typeface="B Nazanin" panose="00000400000000000000" pitchFamily="2" charset="-78"/>
              </a:rPr>
              <a:t> حق زن برای درخواست اجرات شیردهی</a:t>
            </a:r>
            <a:endParaRPr lang="en-US" sz="2000" dirty="0">
              <a:ea typeface="Calibri"/>
              <a:cs typeface="B Nazanin" panose="00000400000000000000" pitchFamily="2" charset="-78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a-IR" sz="2000" b="1" dirty="0">
                <a:ea typeface="Calibri"/>
                <a:cs typeface="B Nazanin" panose="00000400000000000000" pitchFamily="2" charset="-78"/>
              </a:rPr>
              <a:t>پاسخ 5: </a:t>
            </a:r>
            <a:r>
              <a:rPr lang="fa-IR" sz="2000" dirty="0">
                <a:ea typeface="Calibri"/>
                <a:cs typeface="B Nazanin" panose="00000400000000000000" pitchFamily="2" charset="-78"/>
              </a:rPr>
              <a:t>حق اخذ مهریه قبل از برقراری رابطه </a:t>
            </a:r>
            <a:endParaRPr lang="en-US" sz="2000" dirty="0">
              <a:ea typeface="Calibri"/>
              <a:cs typeface="B Nazanin" panose="00000400000000000000" pitchFamily="2" charset="-78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a-IR" sz="2000" b="1" dirty="0">
                <a:ea typeface="Calibri"/>
                <a:cs typeface="B Nazanin" panose="00000400000000000000" pitchFamily="2" charset="-78"/>
              </a:rPr>
              <a:t>پاسخ 6</a:t>
            </a:r>
            <a:r>
              <a:rPr lang="fa-IR" sz="2000" dirty="0">
                <a:ea typeface="Calibri"/>
                <a:cs typeface="B Nazanin" panose="00000400000000000000" pitchFamily="2" charset="-78"/>
              </a:rPr>
              <a:t>: اجازه زن برای دریافت وکالت در طلاق</a:t>
            </a:r>
            <a:endParaRPr lang="en-US" sz="2000" dirty="0">
              <a:ea typeface="Calibri"/>
              <a:cs typeface="B Nazanin" panose="00000400000000000000" pitchFamily="2" charset="-78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a-IR" sz="2000" b="1" dirty="0">
                <a:ea typeface="Calibri"/>
                <a:cs typeface="B Nazanin" panose="00000400000000000000" pitchFamily="2" charset="-78"/>
              </a:rPr>
              <a:t>پاسخ 7:</a:t>
            </a:r>
            <a:r>
              <a:rPr lang="fa-IR" sz="2000" dirty="0">
                <a:ea typeface="Calibri"/>
                <a:cs typeface="B Nazanin" panose="00000400000000000000" pitchFamily="2" charset="-78"/>
              </a:rPr>
              <a:t> الزام مرد به پرداخت نفقه در همه شرایط به </a:t>
            </a:r>
            <a:r>
              <a:rPr lang="fa-IR" sz="2000" dirty="0" smtClean="0">
                <a:ea typeface="Calibri"/>
                <a:cs typeface="B Nazanin" panose="00000400000000000000" pitchFamily="2" charset="-78"/>
              </a:rPr>
              <a:t>زن</a:t>
            </a:r>
            <a:endParaRPr lang="en-US" sz="2000" dirty="0">
              <a:ea typeface="Calibri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5158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6275040" cy="619268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fa-IR" sz="5400" dirty="0" smtClean="0">
                <a:solidFill>
                  <a:schemeClr val="accent1">
                    <a:lumMod val="50000"/>
                  </a:schemeClr>
                </a:solidFill>
                <a:ea typeface="Calibri"/>
                <a:cs typeface="B Nazanin"/>
              </a:rPr>
              <a:t> </a:t>
            </a:r>
            <a:r>
              <a:rPr lang="fa-IR" sz="5400" dirty="0" smtClean="0">
                <a:solidFill>
                  <a:schemeClr val="accent1">
                    <a:lumMod val="50000"/>
                  </a:schemeClr>
                </a:solidFill>
                <a:ea typeface="Calibri"/>
                <a:cs typeface="B Nazanin"/>
              </a:rPr>
              <a:t>ارث</a:t>
            </a:r>
            <a:r>
              <a:rPr lang="fa-IR" sz="5400" dirty="0" smtClean="0">
                <a:solidFill>
                  <a:schemeClr val="accent1">
                    <a:lumMod val="50000"/>
                  </a:schemeClr>
                </a:solidFill>
                <a:ea typeface="Calibri"/>
                <a:cs typeface="B Nazanin"/>
              </a:rPr>
              <a:t> </a:t>
            </a: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endParaRPr lang="en-US" sz="1100" dirty="0">
              <a:solidFill>
                <a:schemeClr val="accent1">
                  <a:lumMod val="50000"/>
                </a:schemeClr>
              </a:solidFill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a-IR" sz="2800" dirty="0">
                <a:solidFill>
                  <a:srgbClr val="7030A0"/>
                </a:solidFill>
                <a:ea typeface="Calibri"/>
                <a:cs typeface="B Nazanin"/>
              </a:rPr>
              <a:t>دوره های مختلف </a:t>
            </a:r>
            <a:r>
              <a:rPr lang="fa-IR" sz="2800" dirty="0" smtClean="0">
                <a:solidFill>
                  <a:srgbClr val="7030A0"/>
                </a:solidFill>
                <a:ea typeface="Calibri"/>
                <a:cs typeface="B Nazanin"/>
              </a:rPr>
              <a:t>تاریخی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fa-IR" sz="2400" dirty="0" smtClean="0">
                <a:ea typeface="Calibri"/>
                <a:cs typeface="B Nazanin"/>
              </a:rPr>
              <a:t>زن </a:t>
            </a:r>
            <a:r>
              <a:rPr lang="fa-IR" sz="2400" dirty="0">
                <a:ea typeface="Calibri"/>
                <a:cs typeface="B Nazanin"/>
              </a:rPr>
              <a:t>جزء مال الارث مرد</a:t>
            </a:r>
            <a:endParaRPr lang="en-US" sz="2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fa-IR" sz="2400" dirty="0">
                <a:ea typeface="Calibri"/>
                <a:cs typeface="B Nazanin"/>
              </a:rPr>
              <a:t>عدم تعلق ارث به زن</a:t>
            </a:r>
            <a:endParaRPr lang="en-US" sz="2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fa-IR" sz="2400" dirty="0">
                <a:ea typeface="Calibri"/>
                <a:cs typeface="B Nazanin"/>
              </a:rPr>
              <a:t>تعلق ارث به زن فقط در صورت وصیت</a:t>
            </a:r>
            <a:endParaRPr lang="en-US" sz="2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fa-IR" sz="2400" dirty="0">
                <a:ea typeface="Calibri"/>
                <a:cs typeface="B Nazanin"/>
              </a:rPr>
              <a:t>تعلق ارثیه به مقدار ناچیز</a:t>
            </a:r>
            <a:endParaRPr lang="en-US" sz="2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fa-IR" sz="2400" dirty="0">
                <a:ea typeface="Calibri"/>
                <a:cs typeface="B Nazanin"/>
              </a:rPr>
              <a:t>روح حاکم: خروج ثروت از خانواده توسط دختر</a:t>
            </a:r>
            <a:endParaRPr lang="en-US" sz="2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3184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836712"/>
            <a:ext cx="6347048" cy="633670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fa-IR" sz="2800" dirty="0">
                <a:solidFill>
                  <a:schemeClr val="tx1"/>
                </a:solidFill>
                <a:ea typeface="Calibri"/>
                <a:cs typeface="B Nazanin"/>
              </a:rPr>
              <a:t>حکم اسلام: للذکر مثل حظ </a:t>
            </a:r>
            <a:r>
              <a:rPr lang="fa-IR" sz="2800" dirty="0" smtClean="0">
                <a:solidFill>
                  <a:schemeClr val="tx1"/>
                </a:solidFill>
                <a:ea typeface="Calibri"/>
                <a:cs typeface="B Nazanin"/>
              </a:rPr>
              <a:t>الانثیین</a:t>
            </a: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endParaRPr lang="en-US" sz="2800" dirty="0">
              <a:solidFill>
                <a:schemeClr val="tx1"/>
              </a:solidFill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fa-IR" sz="2400" dirty="0">
                <a:solidFill>
                  <a:srgbClr val="7030A0"/>
                </a:solidFill>
                <a:ea typeface="Calibri"/>
                <a:cs typeface="B Nazanin"/>
              </a:rPr>
              <a:t>مبنای حکم: </a:t>
            </a:r>
            <a:endParaRPr lang="en-US" sz="2400" dirty="0">
              <a:solidFill>
                <a:srgbClr val="7030A0"/>
              </a:solidFill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fa-IR" sz="2000" dirty="0">
                <a:ea typeface="Calibri"/>
                <a:cs typeface="B Nazanin"/>
              </a:rPr>
              <a:t>از یک سو: (روایت امام صادق ع) الزام مرد به پرداخت نفقه، مهریه، دیه عاقله و شرکت در سربازی</a:t>
            </a:r>
            <a:endParaRPr lang="en-US" sz="20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fa-IR" sz="2000" dirty="0">
                <a:ea typeface="Calibri"/>
                <a:cs typeface="B Nazanin"/>
              </a:rPr>
              <a:t>از سوی دیگر، روایت امیر المومنین (ع) بدین مضمون که حقی نیست مگر تکلیفی در مقابل آن و تکلیفی مگر حقی در مقابل آن</a:t>
            </a:r>
            <a:endParaRPr lang="en-US" sz="2000" dirty="0">
              <a:ea typeface="Calibri"/>
              <a:cs typeface="Arial"/>
            </a:endParaRPr>
          </a:p>
          <a:p>
            <a:endParaRPr lang="fa-IR" sz="2000" dirty="0"/>
          </a:p>
        </p:txBody>
      </p:sp>
    </p:spTree>
    <p:extLst>
      <p:ext uri="{BB962C8B-B14F-4D97-AF65-F5344CB8AC3E}">
        <p14:creationId xmlns:p14="http://schemas.microsoft.com/office/powerpoint/2010/main" val="133362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6419056" cy="597666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fa-IR" sz="2200" dirty="0">
                <a:solidFill>
                  <a:srgbClr val="7030A0"/>
                </a:solidFill>
                <a:ea typeface="Calibri"/>
                <a:cs typeface="B Nazanin"/>
              </a:rPr>
              <a:t>اشکال 1: ارث را ابتدا نصف کردید و بعد مهریه و نفقه را به زن اعطا کردید</a:t>
            </a:r>
            <a:endParaRPr lang="en-US" sz="2200" dirty="0">
              <a:solidFill>
                <a:srgbClr val="7030A0"/>
              </a:solidFill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fa-IR" sz="2000" b="1" dirty="0">
                <a:ea typeface="Calibri"/>
                <a:cs typeface="B Nazanin"/>
              </a:rPr>
              <a:t>پاسخ:</a:t>
            </a:r>
            <a:r>
              <a:rPr lang="fa-IR" sz="2000" dirty="0">
                <a:ea typeface="Calibri"/>
                <a:cs typeface="B Nazanin"/>
              </a:rPr>
              <a:t> جا به جایی علت و </a:t>
            </a:r>
            <a:r>
              <a:rPr lang="fa-IR" sz="2000" dirty="0" smtClean="0">
                <a:ea typeface="Calibri"/>
                <a:cs typeface="B Nazanin"/>
              </a:rPr>
              <a:t>معلول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fa-IR" sz="2000" dirty="0" smtClean="0"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en-US" sz="2000" dirty="0"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fa-IR" sz="2400" dirty="0">
                <a:solidFill>
                  <a:srgbClr val="7030A0"/>
                </a:solidFill>
                <a:ea typeface="Calibri"/>
                <a:cs typeface="B Nazanin"/>
              </a:rPr>
              <a:t>اشکال 2: درخواست حذف مهریه و نفقه و برابری ارث </a:t>
            </a:r>
            <a:endParaRPr lang="en-US" sz="2400" dirty="0">
              <a:solidFill>
                <a:srgbClr val="7030A0"/>
              </a:solidFill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fa-IR" sz="2000" b="1" dirty="0">
                <a:ea typeface="Calibri"/>
                <a:cs typeface="B Nazanin"/>
              </a:rPr>
              <a:t>پاسخ 1:</a:t>
            </a:r>
            <a:r>
              <a:rPr lang="fa-IR" sz="2000" dirty="0">
                <a:ea typeface="Calibri"/>
                <a:cs typeface="B Nazanin"/>
              </a:rPr>
              <a:t> مثال دختر 20 ساله، پدر 40 ساله و فوت پدر در 80 سالگی</a:t>
            </a:r>
            <a:endParaRPr lang="en-US" sz="2000" dirty="0"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fa-IR" sz="2000" b="1" dirty="0">
                <a:ea typeface="Calibri"/>
                <a:cs typeface="B Nazanin"/>
              </a:rPr>
              <a:t>پاسخ 2</a:t>
            </a:r>
            <a:r>
              <a:rPr lang="fa-IR" sz="2000" dirty="0">
                <a:ea typeface="Calibri"/>
                <a:cs typeface="B Nazanin"/>
              </a:rPr>
              <a:t>: قطعی و معلوم نبودن ارث، اما قطعی، دائمی بودن و مطابقت با شان نفقه</a:t>
            </a:r>
            <a:endParaRPr lang="en-US" sz="2000" dirty="0"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fa-IR" sz="2000" b="1" dirty="0">
                <a:ea typeface="Calibri"/>
                <a:cs typeface="B Nazanin"/>
              </a:rPr>
              <a:t>پاسخ3</a:t>
            </a:r>
            <a:r>
              <a:rPr lang="fa-IR" sz="2000" dirty="0">
                <a:ea typeface="Calibri"/>
                <a:cs typeface="B Nazanin"/>
              </a:rPr>
              <a:t>: وجود 2 نهاد مکمل وصیت (نسبت به یک سوم مال) و انتقال برای تامین حقوق زن در شرایط خاص</a:t>
            </a:r>
            <a:endParaRPr lang="en-US" sz="2000" dirty="0"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en-US" sz="2000" dirty="0">
              <a:ea typeface="Calibri"/>
              <a:cs typeface="Arial"/>
            </a:endParaRPr>
          </a:p>
          <a:p>
            <a:pPr algn="just"/>
            <a:endParaRPr lang="fa-IR" sz="2000" dirty="0"/>
          </a:p>
        </p:txBody>
      </p:sp>
    </p:spTree>
    <p:extLst>
      <p:ext uri="{BB962C8B-B14F-4D97-AF65-F5344CB8AC3E}">
        <p14:creationId xmlns:p14="http://schemas.microsoft.com/office/powerpoint/2010/main" val="158145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332656"/>
            <a:ext cx="6707088" cy="576064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fa-IR" sz="4400" dirty="0">
                <a:solidFill>
                  <a:schemeClr val="accent1">
                    <a:lumMod val="50000"/>
                  </a:schemeClr>
                </a:solidFill>
                <a:ea typeface="Calibri"/>
                <a:cs typeface="B Nazanin" pitchFamily="2" charset="-78"/>
              </a:rPr>
              <a:t>طلاق</a:t>
            </a:r>
            <a:endParaRPr lang="en-US" sz="4400" dirty="0">
              <a:solidFill>
                <a:schemeClr val="accent1">
                  <a:lumMod val="50000"/>
                </a:schemeClr>
              </a:solidFill>
              <a:ea typeface="Calibri"/>
              <a:cs typeface="B Nazanin" pitchFamily="2" charset="-78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en-US" sz="400" dirty="0">
              <a:ea typeface="Calibri"/>
              <a:cs typeface="B Nazanin" pitchFamily="2" charset="-78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a-IR" sz="2800" dirty="0">
                <a:solidFill>
                  <a:srgbClr val="7030A0"/>
                </a:solidFill>
                <a:ea typeface="Calibri"/>
                <a:cs typeface="B Nazanin" pitchFamily="2" charset="-78"/>
              </a:rPr>
              <a:t>پنج فرضیه در مورد طلاق:</a:t>
            </a:r>
            <a:endParaRPr lang="en-US" sz="2800" dirty="0">
              <a:solidFill>
                <a:srgbClr val="7030A0"/>
              </a:solidFill>
              <a:ea typeface="Calibri"/>
              <a:cs typeface="B Nazanin" pitchFamily="2" charset="-78"/>
            </a:endParaRPr>
          </a:p>
          <a:p>
            <a:pPr lvl="0">
              <a:lnSpc>
                <a:spcPct val="150000"/>
              </a:lnSpc>
              <a:buFont typeface="+mj-lt"/>
              <a:buAutoNum type="arabicPeriod"/>
            </a:pPr>
            <a:r>
              <a:rPr lang="fa-IR" sz="2000" dirty="0">
                <a:ea typeface="Calibri"/>
                <a:cs typeface="B Nazanin" pitchFamily="2" charset="-78"/>
              </a:rPr>
              <a:t>بی اهمیتی طلاق و برداشتن همه قیود برای جلوگیری از طلاق</a:t>
            </a:r>
            <a:endParaRPr lang="en-US" sz="2000" dirty="0">
              <a:ea typeface="Calibri"/>
              <a:cs typeface="B Nazanin" pitchFamily="2" charset="-78"/>
            </a:endParaRPr>
          </a:p>
          <a:p>
            <a:pPr lvl="0">
              <a:lnSpc>
                <a:spcPct val="150000"/>
              </a:lnSpc>
              <a:buFont typeface="+mj-lt"/>
              <a:buAutoNum type="arabicPeriod"/>
            </a:pPr>
            <a:r>
              <a:rPr lang="fa-IR" sz="2000" dirty="0">
                <a:ea typeface="Calibri"/>
                <a:cs typeface="B Nazanin" pitchFamily="2" charset="-78"/>
              </a:rPr>
              <a:t>ممنوعیت مطلق طلاق و تقدس دایمی ازدواج</a:t>
            </a:r>
            <a:endParaRPr lang="en-US" sz="2000" dirty="0">
              <a:ea typeface="Calibri"/>
              <a:cs typeface="B Nazanin" pitchFamily="2" charset="-78"/>
            </a:endParaRPr>
          </a:p>
          <a:p>
            <a:pPr lvl="0">
              <a:lnSpc>
                <a:spcPct val="150000"/>
              </a:lnSpc>
              <a:buFont typeface="+mj-lt"/>
              <a:buAutoNum type="arabicPeriod"/>
            </a:pPr>
            <a:r>
              <a:rPr lang="fa-IR" sz="2000" dirty="0">
                <a:ea typeface="Calibri"/>
                <a:cs typeface="B Nazanin" pitchFamily="2" charset="-78"/>
              </a:rPr>
              <a:t>طلاق فقط و فقط از جانب مرد، پذیرفته شده است.</a:t>
            </a:r>
            <a:endParaRPr lang="en-US" sz="2000" dirty="0">
              <a:ea typeface="Calibri"/>
              <a:cs typeface="B Nazanin" pitchFamily="2" charset="-78"/>
            </a:endParaRPr>
          </a:p>
          <a:p>
            <a:pPr lvl="0">
              <a:lnSpc>
                <a:spcPct val="150000"/>
              </a:lnSpc>
              <a:buFont typeface="+mj-lt"/>
              <a:buAutoNum type="arabicPeriod"/>
            </a:pPr>
            <a:r>
              <a:rPr lang="fa-IR" sz="2000" dirty="0">
                <a:ea typeface="Calibri"/>
                <a:cs typeface="B Nazanin" pitchFamily="2" charset="-78"/>
              </a:rPr>
              <a:t>امکان طلاق توسط هر یک از زوجین به یک شکل و به طور کاملا یکسان</a:t>
            </a:r>
            <a:endParaRPr lang="en-US" sz="2000" dirty="0">
              <a:ea typeface="Calibri"/>
              <a:cs typeface="B Nazanin" pitchFamily="2" charset="-78"/>
            </a:endParaRPr>
          </a:p>
          <a:p>
            <a:pPr lvl="0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fa-IR" sz="2000" dirty="0">
                <a:ea typeface="Calibri"/>
                <a:cs typeface="B Nazanin" pitchFamily="2" charset="-78"/>
              </a:rPr>
              <a:t>طلاق، امری منفور و مغبوض است ولی عدم امکان بستن راه طلاق برای زوجین  و لزوم متفاوت بودن راه خروج زن و مرد از ازدواج (نظریه اسلام)</a:t>
            </a:r>
            <a:endParaRPr lang="en-US" sz="2000" dirty="0">
              <a:ea typeface="Calibri"/>
              <a:cs typeface="B Nazanin" pitchFamily="2" charset="-78"/>
            </a:endParaRPr>
          </a:p>
          <a:p>
            <a:endParaRPr lang="fa-IR" sz="2000" dirty="0"/>
          </a:p>
        </p:txBody>
      </p:sp>
    </p:spTree>
    <p:extLst>
      <p:ext uri="{BB962C8B-B14F-4D97-AF65-F5344CB8AC3E}">
        <p14:creationId xmlns:p14="http://schemas.microsoft.com/office/powerpoint/2010/main" val="467036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6923112" cy="550547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fa-IR" sz="2000" b="1" dirty="0">
                <a:solidFill>
                  <a:schemeClr val="accent1">
                    <a:lumMod val="50000"/>
                  </a:schemeClr>
                </a:solidFill>
                <a:ea typeface="Calibri"/>
                <a:cs typeface="B Nazanin" panose="00000400000000000000" pitchFamily="2" charset="-78"/>
              </a:rPr>
              <a:t>اشکال (1)</a:t>
            </a:r>
            <a:endParaRPr lang="en-US" sz="2000" dirty="0">
              <a:solidFill>
                <a:schemeClr val="accent1">
                  <a:lumMod val="50000"/>
                </a:schemeClr>
              </a:solidFill>
              <a:ea typeface="Calibri"/>
              <a:cs typeface="B Nazanin" panose="00000400000000000000" pitchFamily="2" charset="-78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fa-IR" sz="2800" dirty="0">
                <a:solidFill>
                  <a:srgbClr val="7030A0"/>
                </a:solidFill>
                <a:ea typeface="Calibri"/>
                <a:cs typeface="B Nazanin" panose="00000400000000000000" pitchFamily="2" charset="-78"/>
              </a:rPr>
              <a:t>خواستگاری مرد از زن، توهین به زن است؟</a:t>
            </a:r>
            <a:endParaRPr lang="en-US" sz="2800" dirty="0">
              <a:solidFill>
                <a:srgbClr val="7030A0"/>
              </a:solidFill>
              <a:ea typeface="Calibri"/>
              <a:cs typeface="B Nazanin" panose="00000400000000000000" pitchFamily="2" charset="-78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fa-IR" sz="2000" b="1" dirty="0">
                <a:ea typeface="Calibri"/>
                <a:cs typeface="B Nazanin" panose="00000400000000000000" pitchFamily="2" charset="-78"/>
              </a:rPr>
              <a:t>پاسخ 1</a:t>
            </a:r>
            <a:r>
              <a:rPr lang="fa-IR" sz="2000" dirty="0">
                <a:ea typeface="Calibri"/>
                <a:cs typeface="B Nazanin" panose="00000400000000000000" pitchFamily="2" charset="-78"/>
              </a:rPr>
              <a:t>: درخواست کننده در موضع ضعف است یا درخواست شونده؟!</a:t>
            </a:r>
            <a:endParaRPr lang="en-US" sz="2000" dirty="0">
              <a:ea typeface="Calibri"/>
              <a:cs typeface="B Nazanin" panose="00000400000000000000" pitchFamily="2" charset="-78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fa-IR" sz="2000" b="1" dirty="0">
                <a:ea typeface="Calibri"/>
                <a:cs typeface="B Nazanin" panose="00000400000000000000" pitchFamily="2" charset="-78"/>
              </a:rPr>
              <a:t>پاسخ 2:</a:t>
            </a:r>
            <a:r>
              <a:rPr lang="fa-IR" sz="2000" dirty="0">
                <a:ea typeface="Calibri"/>
                <a:cs typeface="B Nazanin" panose="00000400000000000000" pitchFamily="2" charset="-78"/>
              </a:rPr>
              <a:t> نقش تعیین کننده برای درخواست شونده: قوی تر شدن زن (درخواست شونده) و ضعیف  تر شدن مرد (درخواست کننده</a:t>
            </a:r>
            <a:r>
              <a:rPr lang="fa-IR" sz="2000" dirty="0" smtClean="0">
                <a:ea typeface="Calibri"/>
                <a:cs typeface="B Nazanin" panose="00000400000000000000" pitchFamily="2" charset="-78"/>
              </a:rPr>
              <a:t>)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ü"/>
            </a:pPr>
            <a:endParaRPr lang="en-US" sz="2000" dirty="0">
              <a:ea typeface="Calibri"/>
              <a:cs typeface="B Nazanin" panose="00000400000000000000" pitchFamily="2" charset="-78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fa-IR" sz="2200" dirty="0">
                <a:solidFill>
                  <a:srgbClr val="7030A0"/>
                </a:solidFill>
                <a:ea typeface="Calibri"/>
                <a:cs typeface="B Nazanin" panose="00000400000000000000" pitchFamily="2" charset="-78"/>
              </a:rPr>
              <a:t>نکته: عملکرد منفی خانواده پسر: </a:t>
            </a:r>
            <a:r>
              <a:rPr lang="fa-IR" sz="2200" dirty="0">
                <a:ea typeface="Calibri"/>
                <a:cs typeface="B Nazanin" panose="00000400000000000000" pitchFamily="2" charset="-78"/>
              </a:rPr>
              <a:t>پیش دستی در پاسخ (بی ادبی و بی نزاکتی)</a:t>
            </a:r>
            <a:endParaRPr lang="en-US" sz="2200" dirty="0">
              <a:ea typeface="Calibri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2927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6707088" cy="5793507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en-US" dirty="0">
              <a:ea typeface="Calibri"/>
              <a:cs typeface="B Nazanin" pitchFamily="2" charset="-78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a-IR" sz="3200" dirty="0">
                <a:solidFill>
                  <a:srgbClr val="7030A0"/>
                </a:solidFill>
                <a:ea typeface="Calibri"/>
                <a:cs typeface="B Nazanin" pitchFamily="2" charset="-78"/>
              </a:rPr>
              <a:t>دیدگاه اسلام در مورد طلاق</a:t>
            </a:r>
            <a:r>
              <a:rPr lang="fa-IR" sz="3200" dirty="0" smtClean="0">
                <a:solidFill>
                  <a:srgbClr val="7030A0"/>
                </a:solidFill>
                <a:ea typeface="Calibri"/>
                <a:cs typeface="B Nazanin" pitchFamily="2" charset="-78"/>
              </a:rPr>
              <a:t>: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en-US" sz="400" dirty="0">
              <a:solidFill>
                <a:srgbClr val="7030A0"/>
              </a:solidFill>
              <a:ea typeface="Calibri"/>
              <a:cs typeface="B Nazanin" pitchFamily="2" charset="-78"/>
            </a:endParaRP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dirty="0">
                <a:ea typeface="Calibri"/>
                <a:cs typeface="B Nazanin" pitchFamily="2" charset="-78"/>
              </a:rPr>
              <a:t>طلاق: مغبوض ترین حلال در نزد خدا</a:t>
            </a:r>
            <a:endParaRPr lang="en-US" sz="2000" dirty="0">
              <a:ea typeface="Calibri"/>
              <a:cs typeface="B Nazanin" pitchFamily="2" charset="-78"/>
            </a:endParaRP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dirty="0">
                <a:ea typeface="Calibri"/>
                <a:cs typeface="B Nazanin" pitchFamily="2" charset="-78"/>
              </a:rPr>
              <a:t>مقابله با بروز طلاق و رویکرد پیشگیرانه</a:t>
            </a:r>
            <a:endParaRPr lang="en-US" sz="2000" dirty="0">
              <a:ea typeface="Calibri"/>
              <a:cs typeface="B Nazanin" pitchFamily="2" charset="-78"/>
            </a:endParaRP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dirty="0">
                <a:ea typeface="Calibri"/>
                <a:cs typeface="B Nazanin" pitchFamily="2" charset="-78"/>
              </a:rPr>
              <a:t>عدم تحریم طلاق: زیرا حکم طلاق در اسلام، اعلامی است نه تاسیسی و طلاق، مانند ازداج دارای مبنای طبیعی (نه قراردادی)</a:t>
            </a:r>
            <a:endParaRPr lang="en-US" sz="2000" dirty="0">
              <a:ea typeface="Calibri"/>
              <a:cs typeface="B Nazanin" pitchFamily="2" charset="-78"/>
            </a:endParaRP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dirty="0">
                <a:ea typeface="Calibri"/>
                <a:cs typeface="B Nazanin" pitchFamily="2" charset="-78"/>
              </a:rPr>
              <a:t>طبیعت: کلید طلاق را به مرد داده است.</a:t>
            </a:r>
            <a:endParaRPr lang="en-US" sz="2000" dirty="0">
              <a:ea typeface="Calibri"/>
              <a:cs typeface="B Nazanin" pitchFamily="2" charset="-78"/>
            </a:endParaRPr>
          </a:p>
          <a:p>
            <a:pPr lvl="0" algn="just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fa-IR" sz="2000" dirty="0">
                <a:ea typeface="Calibri"/>
                <a:cs typeface="B Nazanin" pitchFamily="2" charset="-78"/>
              </a:rPr>
              <a:t>حق طلاق برای زن: به صورت تفویضی ( زن می تواند وکالت در طلاق را از جانب مرد برای خود بگیرد)</a:t>
            </a:r>
            <a:endParaRPr lang="en-US" sz="2000" dirty="0">
              <a:ea typeface="Calibri"/>
              <a:cs typeface="B Nazanin" pitchFamily="2" charset="-78"/>
            </a:endParaRP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818663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764704"/>
            <a:ext cx="6912768" cy="609329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fa-IR" sz="2000" b="1" dirty="0">
                <a:solidFill>
                  <a:schemeClr val="accent1">
                    <a:lumMod val="50000"/>
                  </a:schemeClr>
                </a:solidFill>
                <a:ea typeface="Calibri"/>
                <a:cs typeface="B Nazanin" panose="00000400000000000000" pitchFamily="2" charset="-78"/>
              </a:rPr>
              <a:t>اشکال (</a:t>
            </a:r>
            <a:r>
              <a:rPr lang="fa-IR" sz="2000" b="1" dirty="0" smtClean="0">
                <a:solidFill>
                  <a:schemeClr val="accent1">
                    <a:lumMod val="50000"/>
                  </a:schemeClr>
                </a:solidFill>
                <a:ea typeface="Calibri"/>
                <a:cs typeface="B Nazanin" panose="00000400000000000000" pitchFamily="2" charset="-78"/>
              </a:rPr>
              <a:t>2)</a:t>
            </a:r>
            <a:r>
              <a:rPr lang="fa-IR" sz="2000" dirty="0">
                <a:solidFill>
                  <a:schemeClr val="accent1">
                    <a:lumMod val="50000"/>
                  </a:schemeClr>
                </a:solidFill>
                <a:ea typeface="Calibri"/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solidFill>
                  <a:srgbClr val="7030A0"/>
                </a:solidFill>
                <a:ea typeface="Calibri"/>
                <a:cs typeface="B Nazanin" panose="00000400000000000000" pitchFamily="2" charset="-78"/>
              </a:rPr>
              <a:t>خواستگاری</a:t>
            </a:r>
            <a:r>
              <a:rPr lang="fa-IR" sz="2800" dirty="0">
                <a:solidFill>
                  <a:srgbClr val="7030A0"/>
                </a:solidFill>
                <a:ea typeface="Calibri"/>
                <a:cs typeface="B Nazanin" panose="00000400000000000000" pitchFamily="2" charset="-78"/>
              </a:rPr>
              <a:t>، حکم خریداری کردن را </a:t>
            </a:r>
            <a:r>
              <a:rPr lang="fa-IR" sz="2800" dirty="0" smtClean="0">
                <a:solidFill>
                  <a:srgbClr val="7030A0"/>
                </a:solidFill>
                <a:ea typeface="Calibri"/>
                <a:cs typeface="B Nazanin" panose="00000400000000000000" pitchFamily="2" charset="-78"/>
              </a:rPr>
              <a:t>دارد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en-US" sz="800" dirty="0">
              <a:solidFill>
                <a:srgbClr val="7030A0"/>
              </a:solidFill>
              <a:ea typeface="Calibri"/>
              <a:cs typeface="B Nazanin" panose="00000400000000000000" pitchFamily="2" charset="-78"/>
            </a:endParaRPr>
          </a:p>
          <a:p>
            <a:pPr marL="0" indent="0" algn="just">
              <a:spcAft>
                <a:spcPts val="1000"/>
              </a:spcAft>
              <a:buNone/>
            </a:pPr>
            <a:r>
              <a:rPr lang="fa-IR" sz="2000" b="1" dirty="0" smtClean="0">
                <a:ea typeface="Calibri"/>
                <a:cs typeface="B Nazanin" panose="00000400000000000000" pitchFamily="2" charset="-78"/>
              </a:rPr>
              <a:t>پاسخ 1:</a:t>
            </a:r>
            <a:r>
              <a:rPr lang="fa-IR" sz="2000" dirty="0">
                <a:ea typeface="Calibri"/>
                <a:cs typeface="B Nazanin" panose="00000400000000000000" pitchFamily="2" charset="-78"/>
              </a:rPr>
              <a:t> </a:t>
            </a:r>
            <a:r>
              <a:rPr lang="fa-IR" sz="2000" dirty="0" smtClean="0">
                <a:ea typeface="Calibri"/>
                <a:cs typeface="B Nazanin" panose="00000400000000000000" pitchFamily="2" charset="-78"/>
              </a:rPr>
              <a:t>طبع </a:t>
            </a:r>
            <a:r>
              <a:rPr lang="fa-IR" sz="2000" dirty="0">
                <a:ea typeface="Calibri"/>
                <a:cs typeface="B Nazanin" panose="00000400000000000000" pitchFamily="2" charset="-78"/>
              </a:rPr>
              <a:t>مرد: نیاز، طلب و تقاضا </a:t>
            </a:r>
            <a:r>
              <a:rPr lang="fa-IR" sz="2000" dirty="0" smtClean="0">
                <a:ea typeface="Calibri"/>
                <a:cs typeface="B Nazanin" panose="00000400000000000000" pitchFamily="2" charset="-78"/>
              </a:rPr>
              <a:t>* طبع </a:t>
            </a:r>
            <a:r>
              <a:rPr lang="fa-IR" sz="2000" dirty="0">
                <a:ea typeface="Calibri"/>
                <a:cs typeface="B Nazanin" panose="00000400000000000000" pitchFamily="2" charset="-78"/>
              </a:rPr>
              <a:t>زن: ناز، مطلوب و محبوب </a:t>
            </a:r>
            <a:r>
              <a:rPr lang="fa-IR" sz="2000" dirty="0" smtClean="0">
                <a:ea typeface="Calibri"/>
                <a:cs typeface="B Nazanin" panose="00000400000000000000" pitchFamily="2" charset="-78"/>
              </a:rPr>
              <a:t>شدن</a:t>
            </a:r>
            <a:endParaRPr lang="fa-IR" sz="2000" dirty="0">
              <a:ea typeface="Calibri"/>
              <a:cs typeface="B Nazanin" panose="00000400000000000000" pitchFamily="2" charset="-78"/>
            </a:endParaRPr>
          </a:p>
          <a:p>
            <a:pPr marL="0" lvl="0" indent="0" algn="just">
              <a:buNone/>
            </a:pPr>
            <a:r>
              <a:rPr lang="fa-IR" sz="2000" dirty="0">
                <a:ea typeface="Calibri"/>
                <a:cs typeface="B Nazanin" panose="00000400000000000000" pitchFamily="2" charset="-78"/>
              </a:rPr>
              <a:t> </a:t>
            </a:r>
            <a:r>
              <a:rPr lang="fa-IR" sz="2000" dirty="0" smtClean="0">
                <a:ea typeface="Calibri"/>
                <a:cs typeface="B Nazanin" panose="00000400000000000000" pitchFamily="2" charset="-78"/>
              </a:rPr>
              <a:t>   نتیجه</a:t>
            </a:r>
            <a:r>
              <a:rPr lang="fa-IR" sz="2000" dirty="0">
                <a:ea typeface="Calibri"/>
                <a:cs typeface="B Nazanin" panose="00000400000000000000" pitchFamily="2" charset="-78"/>
              </a:rPr>
              <a:t>: شنیدن پاسخ منفی و رفتن بدنبال مورد دیگر، ضربه ای به مرد وارد نمی کند</a:t>
            </a:r>
            <a:r>
              <a:rPr lang="fa-IR" sz="2000" dirty="0" smtClean="0">
                <a:ea typeface="Calibri"/>
                <a:cs typeface="B Nazanin" panose="00000400000000000000" pitchFamily="2" charset="-78"/>
              </a:rPr>
              <a:t>.</a:t>
            </a:r>
          </a:p>
          <a:p>
            <a:pPr marL="0" lvl="0" indent="0" algn="just">
              <a:spcAft>
                <a:spcPts val="1000"/>
              </a:spcAft>
              <a:buNone/>
            </a:pPr>
            <a:endParaRPr lang="en-US" sz="500" dirty="0">
              <a:ea typeface="Calibri"/>
              <a:cs typeface="B Nazanin" panose="00000400000000000000" pitchFamily="2" charset="-78"/>
            </a:endParaRPr>
          </a:p>
          <a:p>
            <a:pPr marL="0" indent="0" algn="just">
              <a:spcAft>
                <a:spcPts val="1000"/>
              </a:spcAft>
              <a:buNone/>
            </a:pPr>
            <a:r>
              <a:rPr lang="fa-IR" sz="2000" b="1" dirty="0">
                <a:ea typeface="Calibri"/>
                <a:cs typeface="B Nazanin" panose="00000400000000000000" pitchFamily="2" charset="-78"/>
              </a:rPr>
              <a:t>پاسخ 2: </a:t>
            </a:r>
            <a:r>
              <a:rPr lang="fa-IR" sz="2000" dirty="0">
                <a:ea typeface="Calibri"/>
                <a:cs typeface="B Nazanin" panose="00000400000000000000" pitchFamily="2" charset="-78"/>
              </a:rPr>
              <a:t>وجود سه جزء در یک معامله: خریدار، فروشنده، </a:t>
            </a:r>
            <a:r>
              <a:rPr lang="fa-IR" sz="2000" dirty="0" smtClean="0">
                <a:ea typeface="Calibri"/>
                <a:cs typeface="B Nazanin" panose="00000400000000000000" pitchFamily="2" charset="-78"/>
              </a:rPr>
              <a:t>کالا</a:t>
            </a:r>
            <a:endParaRPr lang="fa-IR" sz="2000" dirty="0">
              <a:ea typeface="Calibri"/>
              <a:cs typeface="B Nazanin" panose="00000400000000000000" pitchFamily="2" charset="-78"/>
            </a:endParaRPr>
          </a:p>
          <a:p>
            <a:pPr marL="0" indent="0" algn="just">
              <a:spcAft>
                <a:spcPts val="1000"/>
              </a:spcAft>
              <a:buNone/>
            </a:pPr>
            <a:r>
              <a:rPr lang="fa-IR" sz="2000" dirty="0" smtClean="0">
                <a:ea typeface="Calibri"/>
                <a:cs typeface="B Nazanin" panose="00000400000000000000" pitchFamily="2" charset="-78"/>
              </a:rPr>
              <a:t>در </a:t>
            </a:r>
            <a:r>
              <a:rPr lang="fa-IR" sz="2000" dirty="0">
                <a:ea typeface="Calibri"/>
                <a:cs typeface="B Nazanin" panose="00000400000000000000" pitchFamily="2" charset="-78"/>
              </a:rPr>
              <a:t>خواستگاری، این اجزاء، کامل نیست؛ لذا خریداری نیست</a:t>
            </a:r>
            <a:r>
              <a:rPr lang="fa-IR" sz="2000" dirty="0" smtClean="0">
                <a:ea typeface="Calibri"/>
                <a:cs typeface="B Nazanin" panose="00000400000000000000" pitchFamily="2" charset="-78"/>
              </a:rPr>
              <a:t>.</a:t>
            </a:r>
          </a:p>
          <a:p>
            <a:pPr marL="0" indent="0" algn="just">
              <a:spcAft>
                <a:spcPts val="1000"/>
              </a:spcAft>
              <a:buNone/>
            </a:pPr>
            <a:endParaRPr lang="en-US" sz="100" dirty="0">
              <a:ea typeface="Calibri"/>
              <a:cs typeface="B Nazanin" panose="00000400000000000000" pitchFamily="2" charset="-78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fa-IR" sz="2000" b="1" dirty="0">
                <a:ea typeface="Calibri"/>
                <a:cs typeface="B Nazanin" panose="00000400000000000000" pitchFamily="2" charset="-78"/>
              </a:rPr>
              <a:t>پاسخ 3: </a:t>
            </a:r>
            <a:r>
              <a:rPr lang="fa-IR" sz="2000" dirty="0">
                <a:ea typeface="Calibri"/>
                <a:cs typeface="B Nazanin" panose="00000400000000000000" pitchFamily="2" charset="-78"/>
              </a:rPr>
              <a:t>هر خریداری به معنای بیع و شراع در معامله نیست، بلکه افراد خریدار علم و هنر و مهارت کسی هستند.</a:t>
            </a:r>
            <a:endParaRPr lang="en-US" sz="2000" dirty="0">
              <a:ea typeface="Calibri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1221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08520" y="1628800"/>
            <a:ext cx="7848872" cy="5721499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a-IR" sz="2000" dirty="0" smtClean="0">
                <a:solidFill>
                  <a:schemeClr val="accent1">
                    <a:lumMod val="50000"/>
                  </a:schemeClr>
                </a:solidFill>
                <a:ea typeface="Calibri"/>
                <a:cs typeface="B Nazanin"/>
              </a:rPr>
              <a:t>         اشکال </a:t>
            </a:r>
            <a:r>
              <a:rPr lang="fa-IR" sz="2000" dirty="0">
                <a:solidFill>
                  <a:schemeClr val="accent1">
                    <a:lumMod val="50000"/>
                  </a:schemeClr>
                </a:solidFill>
                <a:ea typeface="Calibri"/>
                <a:cs typeface="B Nazanin"/>
              </a:rPr>
              <a:t>(</a:t>
            </a:r>
            <a:r>
              <a:rPr lang="fa-IR" sz="2000" dirty="0" smtClean="0">
                <a:solidFill>
                  <a:schemeClr val="accent1">
                    <a:lumMod val="50000"/>
                  </a:schemeClr>
                </a:solidFill>
                <a:ea typeface="Calibri"/>
                <a:cs typeface="B Nazanin"/>
              </a:rPr>
              <a:t>3)</a:t>
            </a:r>
            <a:r>
              <a:rPr lang="fa-IR" sz="2000" dirty="0">
                <a:solidFill>
                  <a:schemeClr val="accent1">
                    <a:lumMod val="50000"/>
                  </a:schemeClr>
                </a:solidFill>
                <a:ea typeface="Calibri"/>
                <a:cs typeface="Arial"/>
              </a:rPr>
              <a:t> </a:t>
            </a:r>
            <a:r>
              <a:rPr lang="fa-IR" sz="2000" dirty="0" smtClean="0">
                <a:solidFill>
                  <a:schemeClr val="accent1">
                    <a:lumMod val="50000"/>
                  </a:schemeClr>
                </a:solidFill>
                <a:ea typeface="Calibri"/>
                <a:cs typeface="Arial"/>
              </a:rPr>
              <a:t>: </a:t>
            </a:r>
            <a:r>
              <a:rPr lang="fa-IR" sz="3200" dirty="0" smtClean="0">
                <a:solidFill>
                  <a:srgbClr val="7030A0"/>
                </a:solidFill>
                <a:ea typeface="Calibri"/>
                <a:cs typeface="B Nazanin"/>
              </a:rPr>
              <a:t>در </a:t>
            </a:r>
            <a:r>
              <a:rPr lang="fa-IR" sz="3200" dirty="0">
                <a:solidFill>
                  <a:srgbClr val="7030A0"/>
                </a:solidFill>
                <a:ea typeface="Calibri"/>
                <a:cs typeface="B Nazanin"/>
              </a:rPr>
              <a:t>خواستگاری، حق خانم ها رعایت نمی شود</a:t>
            </a:r>
            <a:r>
              <a:rPr lang="fa-IR" sz="3200" dirty="0" smtClean="0">
                <a:solidFill>
                  <a:srgbClr val="7030A0"/>
                </a:solidFill>
                <a:ea typeface="Calibri"/>
                <a:cs typeface="B Nazanin"/>
              </a:rPr>
              <a:t>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en-US" sz="1100" dirty="0">
              <a:solidFill>
                <a:srgbClr val="7030A0"/>
              </a:solidFill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a-IR" sz="2000" dirty="0">
                <a:ea typeface="Calibri"/>
                <a:cs typeface="B Nazanin"/>
              </a:rPr>
              <a:t>پاسخ: </a:t>
            </a:r>
            <a:endParaRPr lang="fa-IR" sz="2000" dirty="0" smtClean="0">
              <a:ea typeface="Calibri"/>
              <a:cs typeface="B Nazani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fa-IR" sz="2000" dirty="0" smtClean="0">
                <a:ea typeface="Calibri"/>
                <a:cs typeface="B Nazanin"/>
              </a:rPr>
              <a:t>در </a:t>
            </a:r>
            <a:r>
              <a:rPr lang="fa-IR" sz="2000" dirty="0">
                <a:ea typeface="Calibri"/>
                <a:cs typeface="B Nazanin"/>
              </a:rPr>
              <a:t>اسلام، آیا خواستگاری حتما باید از سوی مرد باشد، یا زن هم می تواند؟</a:t>
            </a:r>
            <a:endParaRPr lang="en-US" sz="20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fa-IR" sz="2000" dirty="0">
                <a:ea typeface="Calibri"/>
                <a:cs typeface="B Nazanin"/>
              </a:rPr>
              <a:t>حکم اسلام در خواستگاری زن از مرد: اباحه ( نه کراهت و نه حرمت) ، پس منع شرعی ندارد.</a:t>
            </a:r>
            <a:endParaRPr lang="en-US" sz="2000" dirty="0">
              <a:ea typeface="Calibri"/>
              <a:cs typeface="Arial"/>
            </a:endParaRPr>
          </a:p>
          <a:p>
            <a:pPr marL="0" indent="0">
              <a:buNone/>
            </a:pP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146580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404664"/>
            <a:ext cx="7067128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a-IR" sz="2000" dirty="0">
                <a:cs typeface="B Nazanin" pitchFamily="2" charset="-78"/>
              </a:rPr>
              <a:t> </a:t>
            </a:r>
            <a:endParaRPr lang="en-US" sz="2000" dirty="0">
              <a:cs typeface="B Nazanin" pitchFamily="2" charset="-78"/>
            </a:endParaRPr>
          </a:p>
          <a:p>
            <a:pPr marL="0" indent="0" algn="ctr">
              <a:buNone/>
            </a:pPr>
            <a:r>
              <a:rPr lang="fa-IR" sz="3200" dirty="0">
                <a:solidFill>
                  <a:srgbClr val="7030A0"/>
                </a:solidFill>
                <a:cs typeface="B Nazanin" pitchFamily="2" charset="-78"/>
              </a:rPr>
              <a:t>خواستگاری در </a:t>
            </a:r>
            <a:r>
              <a:rPr lang="fa-IR" sz="3200" dirty="0" smtClean="0">
                <a:solidFill>
                  <a:srgbClr val="7030A0"/>
                </a:solidFill>
                <a:cs typeface="B Nazanin" pitchFamily="2" charset="-78"/>
              </a:rPr>
              <a:t>اسلام</a:t>
            </a:r>
          </a:p>
          <a:p>
            <a:pPr marL="0" indent="0" algn="ctr">
              <a:buNone/>
            </a:pPr>
            <a:endParaRPr lang="en-US" sz="3200" dirty="0">
              <a:solidFill>
                <a:srgbClr val="7030A0"/>
              </a:solidFill>
              <a:cs typeface="B Nazanin" pitchFamily="2" charset="-78"/>
            </a:endParaRPr>
          </a:p>
          <a:p>
            <a:pPr marL="0" indent="0">
              <a:buNone/>
            </a:pPr>
            <a:r>
              <a:rPr lang="fa-IR" sz="2000" dirty="0">
                <a:cs typeface="B Nazanin" pitchFamily="2" charset="-78"/>
              </a:rPr>
              <a:t>الف- خواستگاری زن از مرد یا بالعکس، اباحه دارد و منع شرعی ندارد</a:t>
            </a:r>
            <a:r>
              <a:rPr lang="fa-IR" sz="2000" dirty="0" smtClean="0">
                <a:cs typeface="B Nazanin" pitchFamily="2" charset="-78"/>
              </a:rPr>
              <a:t>.</a:t>
            </a:r>
          </a:p>
          <a:p>
            <a:pPr marL="0" indent="0">
              <a:buNone/>
            </a:pPr>
            <a:endParaRPr lang="en-US" sz="2000" dirty="0">
              <a:cs typeface="B Nazanin" pitchFamily="2" charset="-78"/>
            </a:endParaRPr>
          </a:p>
          <a:p>
            <a:pPr marL="0" indent="0">
              <a:buNone/>
            </a:pPr>
            <a:r>
              <a:rPr lang="fa-IR" sz="2000" dirty="0">
                <a:cs typeface="B Nazanin" pitchFamily="2" charset="-78"/>
              </a:rPr>
              <a:t>ب- نحوه خواستگاری زن از مرد:</a:t>
            </a:r>
            <a:endParaRPr lang="en-US" sz="2000" dirty="0">
              <a:cs typeface="B Nazanin" pitchFamily="2" charset="-78"/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fa-IR" sz="1600" dirty="0">
                <a:cs typeface="B Nazanin" pitchFamily="2" charset="-78"/>
              </a:rPr>
              <a:t>در صدر اسلام: همسران شهداء،  پس از عده اعلام شرایط به حضرت می کردند و بر روی منبر اعلام می شد.</a:t>
            </a:r>
            <a:endParaRPr lang="en-US" sz="1600" dirty="0">
              <a:cs typeface="B Nazanin" pitchFamily="2" charset="-78"/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fa-IR" sz="1600" dirty="0">
                <a:cs typeface="B Nazanin" pitchFamily="2" charset="-78"/>
              </a:rPr>
              <a:t>در زمان ما: پیدا کردن واسطه برای طرح موضوع، برای حفظ حرمت زن و روحیه لطیف تر زن</a:t>
            </a:r>
            <a:endParaRPr lang="en-US" sz="1600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6199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332656" y="548680"/>
            <a:ext cx="8229600" cy="4958011"/>
          </a:xfrm>
        </p:spPr>
        <p:txBody>
          <a:bodyPr>
            <a:no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a-IR" sz="3600" dirty="0">
                <a:solidFill>
                  <a:srgbClr val="7030A0"/>
                </a:solidFill>
                <a:latin typeface="Aparajita" pitchFamily="34" charset="0"/>
                <a:ea typeface="Calibri"/>
                <a:cs typeface="B Nazanin"/>
              </a:rPr>
              <a:t>ج- فروض </a:t>
            </a:r>
            <a:r>
              <a:rPr lang="fa-IR" sz="3600" dirty="0" smtClean="0">
                <a:solidFill>
                  <a:srgbClr val="7030A0"/>
                </a:solidFill>
                <a:latin typeface="Aparajita" pitchFamily="34" charset="0"/>
                <a:ea typeface="Calibri"/>
                <a:cs typeface="B Nazanin"/>
              </a:rPr>
              <a:t>خواستگاری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en-US" sz="3600" dirty="0">
              <a:solidFill>
                <a:srgbClr val="7030A0"/>
              </a:solidFill>
              <a:latin typeface="Aparajita" pitchFamily="34" charset="0"/>
              <a:ea typeface="Calibri"/>
              <a:cs typeface="Aparajita" pitchFamily="34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a-IR" sz="2000" dirty="0">
                <a:latin typeface="Aparajita" pitchFamily="34" charset="0"/>
                <a:ea typeface="Calibri"/>
                <a:cs typeface="B Nazanin"/>
              </a:rPr>
              <a:t>مرد از زن           پاسخ منفی زن: زن در موضع قدرت</a:t>
            </a:r>
            <a:endParaRPr lang="en-US" sz="2000" dirty="0">
              <a:latin typeface="Aparajita" pitchFamily="34" charset="0"/>
              <a:ea typeface="Calibri"/>
              <a:cs typeface="Aparajita" pitchFamily="34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a-IR" sz="2000" dirty="0">
                <a:latin typeface="Aparajita" pitchFamily="34" charset="0"/>
                <a:ea typeface="Calibri"/>
                <a:cs typeface="B Nazanin"/>
              </a:rPr>
              <a:t>                  </a:t>
            </a:r>
            <a:r>
              <a:rPr lang="fa-IR" sz="2000" dirty="0" smtClean="0">
                <a:latin typeface="Aparajita" pitchFamily="34" charset="0"/>
                <a:ea typeface="Calibri"/>
                <a:cs typeface="B Nazanin"/>
              </a:rPr>
              <a:t>     </a:t>
            </a:r>
            <a:r>
              <a:rPr lang="fa-IR" sz="2000" dirty="0">
                <a:latin typeface="Aparajita" pitchFamily="34" charset="0"/>
                <a:ea typeface="Calibri"/>
                <a:cs typeface="B Nazanin"/>
              </a:rPr>
              <a:t>پاسخ مثبت زن: زن در موضع قدرت</a:t>
            </a:r>
            <a:endParaRPr lang="en-US" sz="2000" dirty="0">
              <a:latin typeface="Aparajita" pitchFamily="34" charset="0"/>
              <a:ea typeface="Calibri"/>
              <a:cs typeface="Aparajita" pitchFamily="34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a-IR" sz="2000" dirty="0">
                <a:latin typeface="Aparajita" pitchFamily="34" charset="0"/>
                <a:ea typeface="Calibri"/>
                <a:cs typeface="B Nazanin"/>
              </a:rPr>
              <a:t>                     </a:t>
            </a:r>
            <a:endParaRPr lang="en-US" sz="2000" dirty="0">
              <a:latin typeface="Aparajita" pitchFamily="34" charset="0"/>
              <a:ea typeface="Calibri"/>
              <a:cs typeface="Aparajita" pitchFamily="34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a-IR" sz="2000" dirty="0">
                <a:latin typeface="Aparajita" pitchFamily="34" charset="0"/>
                <a:ea typeface="Calibri"/>
                <a:cs typeface="B Nazanin"/>
              </a:rPr>
              <a:t>زن از مرد            </a:t>
            </a:r>
            <a:r>
              <a:rPr lang="fa-IR" sz="2000" dirty="0" smtClean="0">
                <a:latin typeface="Aparajita" pitchFamily="34" charset="0"/>
                <a:ea typeface="Calibri"/>
                <a:cs typeface="B Nazanin"/>
              </a:rPr>
              <a:t>پاسخ </a:t>
            </a:r>
            <a:r>
              <a:rPr lang="fa-IR" sz="2000" dirty="0">
                <a:latin typeface="Aparajita" pitchFamily="34" charset="0"/>
                <a:ea typeface="Calibri"/>
                <a:cs typeface="B Nazanin"/>
              </a:rPr>
              <a:t>مثبت مرد: احتمال سرکوفت و طعنه در زندگی آینده</a:t>
            </a:r>
            <a:endParaRPr lang="en-US" sz="2000" dirty="0">
              <a:latin typeface="Aparajita" pitchFamily="34" charset="0"/>
              <a:ea typeface="Calibri"/>
              <a:cs typeface="Aparajita" pitchFamily="34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a-IR" sz="2000" dirty="0">
                <a:latin typeface="Aparajita" pitchFamily="34" charset="0"/>
                <a:ea typeface="Calibri"/>
                <a:cs typeface="B Nazanin"/>
              </a:rPr>
              <a:t>                        پاسخ منفی مرد: نابودی زن و مغایرت با طبع</a:t>
            </a:r>
            <a:endParaRPr lang="en-US" sz="2000" dirty="0">
              <a:latin typeface="Aparajita" pitchFamily="34" charset="0"/>
              <a:ea typeface="Calibri"/>
              <a:cs typeface="Aparajita" pitchFamily="34" charset="0"/>
            </a:endParaRPr>
          </a:p>
          <a:p>
            <a:pPr marL="0" indent="0">
              <a:buNone/>
            </a:pPr>
            <a:endParaRPr lang="fa-IR" sz="2000" dirty="0">
              <a:latin typeface="Aparajita" pitchFamily="34" charset="0"/>
            </a:endParaRPr>
          </a:p>
        </p:txBody>
      </p:sp>
      <p:sp>
        <p:nvSpPr>
          <p:cNvPr id="4" name="Right Bracket 3"/>
          <p:cNvSpPr/>
          <p:nvPr/>
        </p:nvSpPr>
        <p:spPr>
          <a:xfrm>
            <a:off x="5570310" y="2492896"/>
            <a:ext cx="216024" cy="792088"/>
          </a:xfrm>
          <a:prstGeom prst="rightBracket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" name="Right Bracket 4"/>
          <p:cNvSpPr/>
          <p:nvPr/>
        </p:nvSpPr>
        <p:spPr>
          <a:xfrm>
            <a:off x="5572333" y="4293096"/>
            <a:ext cx="204899" cy="772530"/>
          </a:xfrm>
          <a:prstGeom prst="rightBracket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5619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852936"/>
            <a:ext cx="6400800" cy="4586064"/>
          </a:xfrm>
        </p:spPr>
        <p:txBody>
          <a:bodyPr>
            <a:normAutofit/>
          </a:bodyPr>
          <a:lstStyle/>
          <a:p>
            <a:r>
              <a:rPr lang="fa-IR" sz="6000" dirty="0" smtClean="0">
                <a:solidFill>
                  <a:schemeClr val="tx1"/>
                </a:solidFill>
                <a:cs typeface="B Nazanin" pitchFamily="2" charset="-78"/>
              </a:rPr>
              <a:t>بسم الله الرحمن الرحیم</a:t>
            </a:r>
            <a:endParaRPr lang="fa-IR" sz="6000" dirty="0">
              <a:solidFill>
                <a:schemeClr val="tx1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3643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08520" y="1052736"/>
            <a:ext cx="8229600" cy="4929411"/>
          </a:xfrm>
        </p:spPr>
        <p:txBody>
          <a:bodyPr/>
          <a:lstStyle/>
          <a:p>
            <a:pPr marL="0" indent="0" algn="ctr">
              <a:buNone/>
            </a:pPr>
            <a:endParaRPr lang="fa-IR" dirty="0" smtClean="0"/>
          </a:p>
          <a:p>
            <a:pPr marL="0" indent="0" algn="ctr">
              <a:buNone/>
            </a:pPr>
            <a:r>
              <a:rPr lang="fa-IR" sz="3600" dirty="0" smtClean="0">
                <a:cs typeface="B Nazanin" pitchFamily="2" charset="-78"/>
              </a:rPr>
              <a:t>حقوق زن و مرد (قوانین 1</a:t>
            </a:r>
            <a:r>
              <a:rPr lang="fa-IR" sz="3600" dirty="0" smtClean="0">
                <a:cs typeface="B Nazanin" pitchFamily="2" charset="-78"/>
              </a:rPr>
              <a:t>)</a:t>
            </a:r>
          </a:p>
          <a:p>
            <a:pPr marL="0" indent="0" algn="ctr">
              <a:buNone/>
            </a:pPr>
            <a:endParaRPr lang="fa-IR" sz="3600" dirty="0">
              <a:cs typeface="B Nazanin" pitchFamily="2" charset="-78"/>
            </a:endParaRPr>
          </a:p>
          <a:p>
            <a:pPr marL="0" indent="0" algn="ctr">
              <a:buNone/>
            </a:pPr>
            <a:r>
              <a:rPr lang="fa-IR" sz="7200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حقوق مالی زن </a:t>
            </a:r>
            <a:endParaRPr lang="fa-IR" sz="7200" dirty="0" smtClean="0">
              <a:solidFill>
                <a:schemeClr val="accent1">
                  <a:lumMod val="50000"/>
                </a:schemeClr>
              </a:solidFill>
              <a:cs typeface="B Nazanin" pitchFamily="2" charset="-78"/>
            </a:endParaRPr>
          </a:p>
          <a:p>
            <a:pPr marL="0" indent="0" algn="ctr">
              <a:buNone/>
            </a:pPr>
            <a:endParaRPr lang="fa-IR" sz="3600" dirty="0" smtClean="0">
              <a:cs typeface="B Nazanin" pitchFamily="2" charset="-78"/>
            </a:endParaRPr>
          </a:p>
          <a:p>
            <a:pPr marL="0" indent="0" algn="ctr">
              <a:buNone/>
            </a:pPr>
            <a:r>
              <a:rPr lang="fa-IR" sz="3600" dirty="0" smtClean="0">
                <a:cs typeface="B Nazanin" pitchFamily="2" charset="-78"/>
              </a:rPr>
              <a:t>جلسه دوم</a:t>
            </a:r>
            <a:endParaRPr lang="fa-IR" sz="3600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6514464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ustom 5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8C0DF"/>
      </a:accent1>
      <a:accent2>
        <a:srgbClr val="EA3C9E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74</TotalTime>
  <Words>1676</Words>
  <Application>Microsoft Office PowerPoint</Application>
  <PresentationFormat>On-screen Show (4:3)</PresentationFormat>
  <Paragraphs>202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9" baseType="lpstr">
      <vt:lpstr>Aparajita</vt:lpstr>
      <vt:lpstr>Arial</vt:lpstr>
      <vt:lpstr>B Nazanin</vt:lpstr>
      <vt:lpstr>Calibri</vt:lpstr>
      <vt:lpstr>Tahoma</vt:lpstr>
      <vt:lpstr>Trebuchet MS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Dear user</cp:lastModifiedBy>
  <cp:revision>21</cp:revision>
  <dcterms:created xsi:type="dcterms:W3CDTF">2014-04-28T21:13:55Z</dcterms:created>
  <dcterms:modified xsi:type="dcterms:W3CDTF">2015-05-15T15:31:24Z</dcterms:modified>
</cp:coreProperties>
</file>